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606" r:id="rId2"/>
    <p:sldId id="1263" r:id="rId3"/>
    <p:sldId id="1264" r:id="rId4"/>
    <p:sldId id="1265" r:id="rId5"/>
    <p:sldId id="1267" r:id="rId6"/>
    <p:sldId id="1268" r:id="rId7"/>
    <p:sldId id="1269" r:id="rId8"/>
    <p:sldId id="1270" r:id="rId9"/>
    <p:sldId id="1271" r:id="rId10"/>
    <p:sldId id="1272" r:id="rId11"/>
    <p:sldId id="1273" r:id="rId12"/>
    <p:sldId id="1274" r:id="rId13"/>
    <p:sldId id="1275" r:id="rId14"/>
    <p:sldId id="1276" r:id="rId15"/>
    <p:sldId id="1277" r:id="rId16"/>
    <p:sldId id="1278" r:id="rId17"/>
    <p:sldId id="1279" r:id="rId18"/>
    <p:sldId id="1280" r:id="rId19"/>
    <p:sldId id="1281" r:id="rId20"/>
    <p:sldId id="1282" r:id="rId21"/>
    <p:sldId id="1283" r:id="rId22"/>
    <p:sldId id="1284" r:id="rId23"/>
    <p:sldId id="1387" r:id="rId24"/>
    <p:sldId id="1388" r:id="rId25"/>
    <p:sldId id="1420" r:id="rId26"/>
    <p:sldId id="1421" r:id="rId27"/>
    <p:sldId id="1423" r:id="rId28"/>
    <p:sldId id="1425" r:id="rId29"/>
    <p:sldId id="1426" r:id="rId30"/>
    <p:sldId id="1428" r:id="rId31"/>
    <p:sldId id="1433" r:id="rId32"/>
    <p:sldId id="1434" r:id="rId33"/>
    <p:sldId id="1435" r:id="rId34"/>
    <p:sldId id="1436" r:id="rId35"/>
    <p:sldId id="1359" r:id="rId36"/>
    <p:sldId id="1360" r:id="rId37"/>
    <p:sldId id="1442" r:id="rId38"/>
    <p:sldId id="1443" r:id="rId39"/>
    <p:sldId id="1444" r:id="rId40"/>
    <p:sldId id="1445" r:id="rId41"/>
    <p:sldId id="1285" r:id="rId42"/>
    <p:sldId id="1286" r:id="rId43"/>
    <p:sldId id="1335" r:id="rId44"/>
    <p:sldId id="1336" r:id="rId45"/>
    <p:sldId id="1289" r:id="rId46"/>
    <p:sldId id="1290" r:id="rId47"/>
    <p:sldId id="1291" r:id="rId48"/>
    <p:sldId id="1338" r:id="rId49"/>
    <p:sldId id="1292" r:id="rId50"/>
    <p:sldId id="1293" r:id="rId51"/>
    <p:sldId id="1339" r:id="rId52"/>
    <p:sldId id="1294" r:id="rId53"/>
    <p:sldId id="1295" r:id="rId54"/>
    <p:sldId id="1296" r:id="rId55"/>
    <p:sldId id="1340" r:id="rId56"/>
    <p:sldId id="1297" r:id="rId57"/>
    <p:sldId id="129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66FF"/>
    <a:srgbClr val="F5C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4" autoAdjust="0"/>
    <p:restoredTop sz="89501" autoAdjust="0"/>
  </p:normalViewPr>
  <p:slideViewPr>
    <p:cSldViewPr snapToGrid="0">
      <p:cViewPr varScale="1">
        <p:scale>
          <a:sx n="60" d="100"/>
          <a:sy n="60" d="100"/>
        </p:scale>
        <p:origin x="13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E8643-6C45-47C5-BA09-FD08BE92425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FFA75-47F6-43BF-9F2F-E982295F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72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92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99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52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59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361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88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816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546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975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4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308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86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820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50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242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651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299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3046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703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005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19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2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889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525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036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666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00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150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616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3330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250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15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84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711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479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822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039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987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6307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252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30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99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1702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0521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167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3958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42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900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772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7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87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40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38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44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0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A18C1-4AFB-43BE-BD04-A43CBEA2D8E1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huangkejie@zj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计算机组成与系统结构</a:t>
            </a:r>
            <a:br>
              <a:rPr lang="en-US" altLang="zh-CN" dirty="0"/>
            </a:br>
            <a:r>
              <a:rPr lang="en-US" altLang="zh-CN" dirty="0"/>
              <a:t>Computer Organization &amp; System Architecture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50724"/>
            <a:ext cx="5598309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Huang Kejie (</a:t>
            </a:r>
            <a:r>
              <a:rPr lang="zh-CN" altLang="en-US" dirty="0"/>
              <a:t>黄科杰</a:t>
            </a:r>
            <a:r>
              <a:rPr lang="en-US" altLang="zh-CN" dirty="0"/>
              <a:t>) </a:t>
            </a:r>
            <a:r>
              <a:rPr lang="zh-CN" altLang="en-US" dirty="0"/>
              <a:t>百人计划研究员</a:t>
            </a:r>
            <a:endParaRPr lang="en-US" altLang="zh-CN" dirty="0"/>
          </a:p>
          <a:p>
            <a:r>
              <a:rPr lang="en-US" altLang="zh-CN" dirty="0"/>
              <a:t>Office: </a:t>
            </a:r>
            <a:r>
              <a:rPr lang="zh-CN" altLang="en-US" dirty="0"/>
              <a:t>玉泉校区老生仪楼</a:t>
            </a:r>
            <a:r>
              <a:rPr lang="en-US" altLang="zh-CN" dirty="0"/>
              <a:t>304</a:t>
            </a:r>
          </a:p>
          <a:p>
            <a:r>
              <a:rPr lang="en-US" dirty="0"/>
              <a:t>Email address: </a:t>
            </a:r>
            <a:r>
              <a:rPr lang="en-US" dirty="0">
                <a:hlinkClick r:id="rId2"/>
              </a:rPr>
              <a:t>huangkejie@zju.edu.cn</a:t>
            </a:r>
            <a:endParaRPr lang="en-US" dirty="0"/>
          </a:p>
          <a:p>
            <a:r>
              <a:rPr lang="en-US" dirty="0"/>
              <a:t>HP: 17706443800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58" y="3646876"/>
            <a:ext cx="2002242" cy="200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5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Transition to Multicore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rcRect t="11171"/>
          <a:stretch>
            <a:fillRect/>
          </a:stretch>
        </p:blipFill>
        <p:spPr bwMode="auto">
          <a:xfrm>
            <a:off x="677333" y="1223149"/>
            <a:ext cx="7476067" cy="515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733161" y="2649258"/>
            <a:ext cx="17335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rgbClr val="3064C0"/>
                </a:solidFill>
                <a:latin typeface="Arial" panose="020B0604020202020204" pitchFamily="34" charset="0"/>
                <a:ea typeface="Tahoma" charset="0"/>
                <a:cs typeface="Arial" panose="020B0604020202020204" pitchFamily="34" charset="0"/>
              </a:rPr>
              <a:t>Sequential App Performance</a:t>
            </a:r>
          </a:p>
        </p:txBody>
      </p:sp>
      <p:cxnSp>
        <p:nvCxnSpPr>
          <p:cNvPr id="8" name="Straight Connector 3"/>
          <p:cNvCxnSpPr/>
          <p:nvPr/>
        </p:nvCxnSpPr>
        <p:spPr>
          <a:xfrm flipV="1">
            <a:off x="3661681" y="1949676"/>
            <a:ext cx="2906486" cy="23064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/>
          <p:cNvSpPr txBox="1"/>
          <p:nvPr/>
        </p:nvSpPr>
        <p:spPr>
          <a:xfrm rot="19291994">
            <a:off x="2697930" y="2688303"/>
            <a:ext cx="445942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+50% per year, ~ 100x per decade</a:t>
            </a:r>
          </a:p>
        </p:txBody>
      </p:sp>
    </p:spTree>
    <p:extLst>
      <p:ext uri="{BB962C8B-B14F-4D97-AF65-F5344CB8AC3E}">
        <p14:creationId xmlns:p14="http://schemas.microsoft.com/office/powerpoint/2010/main" val="16638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Pixel 2 vs. iPhone 8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1" y="1339850"/>
            <a:ext cx="6742028" cy="5143500"/>
          </a:xfrm>
          <a:prstGeom prst="rect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1149351" y="4826000"/>
            <a:ext cx="6742028" cy="41433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922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Pixel 2 vs. iPhone 8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62809"/>
            <a:ext cx="7596188" cy="3961704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0" y="2114550"/>
            <a:ext cx="8672326" cy="1785938"/>
          </a:xfrm>
          <a:prstGeom prst="rect">
            <a:avLst/>
          </a:prstGeom>
        </p:spPr>
      </p:pic>
      <p:grpSp>
        <p:nvGrpSpPr>
          <p:cNvPr id="10" name="Group 13"/>
          <p:cNvGrpSpPr/>
          <p:nvPr/>
        </p:nvGrpSpPr>
        <p:grpSpPr>
          <a:xfrm>
            <a:off x="70339" y="4260973"/>
            <a:ext cx="8992006" cy="542043"/>
            <a:chOff x="93785" y="4538297"/>
            <a:chExt cx="11989341" cy="722724"/>
          </a:xfrm>
        </p:grpSpPr>
        <p:pic>
          <p:nvPicPr>
            <p:cNvPr id="11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85" y="4538297"/>
              <a:ext cx="11989341" cy="670660"/>
            </a:xfrm>
            <a:prstGeom prst="rect">
              <a:avLst/>
            </a:prstGeom>
          </p:spPr>
        </p:pic>
        <p:sp>
          <p:nvSpPr>
            <p:cNvPr id="12" name="TextBox 5"/>
            <p:cNvSpPr txBox="1"/>
            <p:nvPr/>
          </p:nvSpPr>
          <p:spPr>
            <a:xfrm>
              <a:off x="1541040" y="4850652"/>
              <a:ext cx="83185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ALUs</a:t>
              </a:r>
            </a:p>
          </p:txBody>
        </p:sp>
        <p:sp>
          <p:nvSpPr>
            <p:cNvPr id="13" name="TextBox 9"/>
            <p:cNvSpPr txBox="1"/>
            <p:nvPr/>
          </p:nvSpPr>
          <p:spPr>
            <a:xfrm>
              <a:off x="2218696" y="4824619"/>
              <a:ext cx="57750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2745532" y="4824618"/>
              <a:ext cx="73780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MHz</a:t>
              </a: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5969120" y="4838348"/>
              <a:ext cx="101566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GFlops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2998529" y="3274329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2.35Ghz + 1.9Ghz, 64Bit </a:t>
            </a:r>
            <a:r>
              <a:rPr lang="ro-RO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</a:t>
            </a:r>
            <a:r>
              <a:rPr lang="ro-RO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-Core</a:t>
            </a:r>
          </a:p>
        </p:txBody>
      </p:sp>
    </p:spTree>
    <p:extLst>
      <p:ext uri="{BB962C8B-B14F-4D97-AF65-F5344CB8AC3E}">
        <p14:creationId xmlns:p14="http://schemas.microsoft.com/office/powerpoint/2010/main" val="7650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Pixel 2 vs. iPhone 8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0" y="1624012"/>
            <a:ext cx="8460074" cy="3071813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3857625" y="2047875"/>
            <a:ext cx="4829175" cy="21907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11"/>
          <p:cNvSpPr/>
          <p:nvPr/>
        </p:nvSpPr>
        <p:spPr>
          <a:xfrm>
            <a:off x="485775" y="2266950"/>
            <a:ext cx="2367153" cy="21564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12"/>
          <p:cNvSpPr/>
          <p:nvPr/>
        </p:nvSpPr>
        <p:spPr>
          <a:xfrm>
            <a:off x="5979223" y="3159919"/>
            <a:ext cx="2250377" cy="19288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13"/>
          <p:cNvSpPr/>
          <p:nvPr/>
        </p:nvSpPr>
        <p:spPr>
          <a:xfrm>
            <a:off x="2978848" y="2945149"/>
            <a:ext cx="1097852" cy="21477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4"/>
          <p:cNvSpPr/>
          <p:nvPr/>
        </p:nvSpPr>
        <p:spPr>
          <a:xfrm>
            <a:off x="7360348" y="2723693"/>
            <a:ext cx="516827" cy="20322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6"/>
          <p:cNvSpPr/>
          <p:nvPr/>
        </p:nvSpPr>
        <p:spPr>
          <a:xfrm>
            <a:off x="485775" y="2945149"/>
            <a:ext cx="866775" cy="21476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7"/>
          <p:cNvSpPr/>
          <p:nvPr/>
        </p:nvSpPr>
        <p:spPr>
          <a:xfrm>
            <a:off x="1352550" y="3374440"/>
            <a:ext cx="1038225" cy="24803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9566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Pixel 2 vs. iPhone 8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93205" y="1304351"/>
            <a:ext cx="3583474" cy="476726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4"/>
          <a:srcRect r="50262" b="7288"/>
          <a:stretch/>
        </p:blipFill>
        <p:spPr>
          <a:xfrm>
            <a:off x="535228" y="1304351"/>
            <a:ext cx="3585410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Multiprocessor Execution Model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Shared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Each “core” has access to the entire memory in the processor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Special hardware keeps caches consistent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Advantages: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Simplifies communication in program via shared variables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Drawbacks: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Does not scale well:</a:t>
            </a:r>
          </a:p>
          <a:p>
            <a:pPr lvl="3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“Slow” memory shared by many “customers” (cores)</a:t>
            </a:r>
          </a:p>
          <a:p>
            <a:pPr lvl="3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May become bottleneck (Amdahl’s Law)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Two ways to use a multiprocessor: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Job-level parallelism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Processors work on unrelated problems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No communication between programs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Partition work of single task between several cores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E.g., each performs part of large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7770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 Processing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It’s difficult!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It’s inevitable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Only path to increase performance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Only path to lower energy consumption (improve battery life)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In mobile systems (e.g., smart phones, tablets)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Multiple cores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Dedicated processors, e.g., 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Motion processor, image processor, neural processor in iPhone 8 + X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GPU (graphics processing unit)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Warehouse-scale 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Multiple “nodes” 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“Boxes” with several CPUs, disks per box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MIMD (multi-core) and SIMD (e.g. AVX) in each node</a:t>
            </a:r>
          </a:p>
        </p:txBody>
      </p:sp>
    </p:spTree>
    <p:extLst>
      <p:ext uri="{BB962C8B-B14F-4D97-AF65-F5344CB8AC3E}">
        <p14:creationId xmlns:p14="http://schemas.microsoft.com/office/powerpoint/2010/main" val="23461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7675" y="65782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Potential Parallel Performance 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(assuming software can use it)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624113"/>
              </p:ext>
            </p:extLst>
          </p:nvPr>
        </p:nvGraphicFramePr>
        <p:xfrm>
          <a:off x="1447799" y="1469989"/>
          <a:ext cx="6383867" cy="3701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4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SIMD bits /Core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 *</a:t>
                      </a:r>
                      <a:b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SIMD bits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Total,</a:t>
                      </a:r>
                      <a:r>
                        <a:rPr lang="en-US" sz="1800" b="0" i="0" u="none" strike="noStrike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e.g.</a:t>
                      </a:r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</a:t>
                      </a:r>
                      <a:r>
                        <a:rPr lang="en-US" sz="18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/Cycle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3366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Curved Right Arrow 7"/>
          <p:cNvSpPr/>
          <p:nvPr/>
        </p:nvSpPr>
        <p:spPr>
          <a:xfrm>
            <a:off x="1412665" y="2943182"/>
            <a:ext cx="406400" cy="1840593"/>
          </a:xfrm>
          <a:prstGeom prst="curvedRightArrow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14"/>
          <p:cNvGrpSpPr/>
          <p:nvPr/>
        </p:nvGrpSpPr>
        <p:grpSpPr>
          <a:xfrm>
            <a:off x="2700712" y="2943182"/>
            <a:ext cx="659155" cy="1840593"/>
            <a:chOff x="2047005" y="3454400"/>
            <a:chExt cx="878873" cy="2794000"/>
          </a:xfrm>
        </p:grpSpPr>
        <p:sp>
          <p:nvSpPr>
            <p:cNvPr id="10" name="Curved Right Arrow 8"/>
            <p:cNvSpPr/>
            <p:nvPr/>
          </p:nvSpPr>
          <p:spPr>
            <a:xfrm>
              <a:off x="2082800" y="3454400"/>
              <a:ext cx="541867" cy="2794000"/>
            </a:xfrm>
            <a:prstGeom prst="curvedRightArrow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7005" y="4555067"/>
              <a:ext cx="878873" cy="56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2.5X</a:t>
              </a:r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4100418" y="2950260"/>
            <a:ext cx="466794" cy="1840593"/>
            <a:chOff x="3945467" y="3437467"/>
            <a:chExt cx="622392" cy="2794000"/>
          </a:xfrm>
        </p:grpSpPr>
        <p:sp>
          <p:nvSpPr>
            <p:cNvPr id="13" name="Curved Right Arrow 9"/>
            <p:cNvSpPr/>
            <p:nvPr/>
          </p:nvSpPr>
          <p:spPr>
            <a:xfrm>
              <a:off x="3979333" y="3437467"/>
              <a:ext cx="541867" cy="2794000"/>
            </a:xfrm>
            <a:prstGeom prst="curvedRightArrow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3945467" y="4538134"/>
              <a:ext cx="622392" cy="560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</a:t>
              </a:r>
            </a:p>
          </p:txBody>
        </p:sp>
      </p:grpSp>
      <p:grpSp>
        <p:nvGrpSpPr>
          <p:cNvPr id="15" name="Group 16"/>
          <p:cNvGrpSpPr/>
          <p:nvPr/>
        </p:nvGrpSpPr>
        <p:grpSpPr>
          <a:xfrm>
            <a:off x="6719641" y="2943182"/>
            <a:ext cx="633136" cy="1847672"/>
            <a:chOff x="7366000" y="3471333"/>
            <a:chExt cx="844181" cy="2794000"/>
          </a:xfrm>
        </p:grpSpPr>
        <p:sp>
          <p:nvSpPr>
            <p:cNvPr id="16" name="Curved Right Arrow 10"/>
            <p:cNvSpPr/>
            <p:nvPr/>
          </p:nvSpPr>
          <p:spPr>
            <a:xfrm>
              <a:off x="7366000" y="3471333"/>
              <a:ext cx="541867" cy="2794000"/>
            </a:xfrm>
            <a:prstGeom prst="curvedRightArrow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7416801" y="4555067"/>
              <a:ext cx="793380" cy="558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20X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95033" y="199368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3801" y="18920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48559" y="2057185"/>
            <a:ext cx="99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MIMD</a:t>
            </a:r>
            <a:b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SIMD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8533" y="2251032"/>
            <a:ext cx="7360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+2/</a:t>
            </a:r>
          </a:p>
          <a:p>
            <a:r>
              <a:rPr lang="en-US" sz="2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2yrs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3433" y="2251032"/>
            <a:ext cx="7360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2X/</a:t>
            </a:r>
          </a:p>
          <a:p>
            <a:r>
              <a:rPr lang="en-US" sz="2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4yrs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20364" y="3468712"/>
            <a:ext cx="78739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</a:p>
          <a:p>
            <a:pPr algn="ctr"/>
            <a:r>
              <a:rPr lang="en-US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547465" y="5363941"/>
            <a:ext cx="5896166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 x in 12 years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1/12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= 1.28 x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  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28% per year or 2x every 3 years!</a:t>
            </a:r>
          </a:p>
          <a:p>
            <a:pPr algn="ctr"/>
            <a:r>
              <a:rPr lang="en-US" b="1" dirty="0">
                <a:solidFill>
                  <a:srgbClr val="3064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IF (!) we can use it</a:t>
            </a:r>
            <a:endParaRPr lang="en-US" b="1" dirty="0">
              <a:solidFill>
                <a:srgbClr val="3064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4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Programs Running on my Computer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5039" y="1242349"/>
            <a:ext cx="8962662" cy="415917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PID TTY           TIME CMD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400" dirty="0">
                <a:latin typeface="Courier" charset="0"/>
                <a:ea typeface="Courier" charset="0"/>
                <a:cs typeface="Courier" charset="0"/>
              </a:rPr>
              <a:t>  220 ??         0:04.34 /usr/libexec/UserEventAgent (Aqua)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222 ??         0:10.60 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sbin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distnoted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agent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224 ??         0:09.11 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usr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sbin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cfprefsd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agent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229 ??         0:04.71 /usr/sbin/usernoted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230 ??         0:02.35 /usr/libexec/nsurlsessiond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232 ??         0:28.68 /System/Library/PrivateFrameworks/CalendarAgent.framework/Executables/CalendarAgent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234 ??         0:04.36 /System/Library/PrivateFrameworks/GameCenterFoundation.framework/Versions/A/gamed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235 ??         0:01.90 /System/Library/CoreServices/cloudphotosd.app/Contents/MacOS/cloudphotosd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236 ??         0:49.72 /usr/libexec/secinitd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239 ??         0:01.66 /System/Library/PrivateFrameworks/TCC.framework/Resources/tccd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240 ??         0:12.68 /System/Library/Frameworks/Accounts.framework/Versions/A/Support/accountsd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241 ??         0:09.56 /usr/libexec/SafariCloudHistoryPushAgent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242 ??         0:00.27 /System/Library/PrivateFrameworks/CallHistory.framework/Support/CallHistorySyncHelper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a-DK" sz="2400" dirty="0">
                <a:latin typeface="Courier" charset="0"/>
                <a:ea typeface="Courier" charset="0"/>
                <a:cs typeface="Courier" charset="0"/>
              </a:rPr>
              <a:t>  243 ??         0:00.74 /System/Library/CoreServices/mapspushd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244 ??         0:00.79 /usr/libexec/fmfd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246 ??         0:00.09 /System/Library/PrivateFrameworks/AskPermission.framework/Versions/A/Resources/askpermissiond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248 ??         0:01.03 /System/Library/PrivateFrameworks/CloudDocsDaemon.framework/Versions/A/Support/bird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249 ??         0:02.50 /System/Library/PrivateFrameworks/IDS.framework/identityservicesd.app/Contents/MacOS/identityservicesd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250 ??         0:04.81 /usr/libexec/secd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254 ??         0:24.01 /System/Library/PrivateFrameworks/CloudKitDaemon.framework/Support/cloudd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258 ??         0:04.73 /System/Library/PrivateFrameworks/TelephonyUtilities.framework/callservicesd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 sz="2400" dirty="0">
                <a:latin typeface="Courier" charset="0"/>
                <a:ea typeface="Courier" charset="0"/>
                <a:cs typeface="Courier" charset="0"/>
              </a:rPr>
              <a:t>  267 ??         0:02.15 /System/Library/CoreServices/AirPlayUIAgent.app/Contents/MacOS/AirPlayUIAgent --launchd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2400" dirty="0">
                <a:latin typeface="Courier" charset="0"/>
                <a:ea typeface="Courier" charset="0"/>
                <a:cs typeface="Courier" charset="0"/>
              </a:rPr>
              <a:t>  271 ??         0:03.91 /usr/libexec/nsurlstoraged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sv-SE" sz="2400" dirty="0">
                <a:latin typeface="Courier" charset="0"/>
                <a:ea typeface="Courier" charset="0"/>
                <a:cs typeface="Courier" charset="0"/>
              </a:rPr>
              <a:t>  274 ??         0:00.90 /System/Library/PrivateFrameworks/CommerceKit.framework/Versions/A/Resources/storeaccountd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282 ??         0:00.09 /usr/sbin/pboard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283 ??         0:00.90 /System/Library/PrivateFrameworks/InternetAccounts.framework/Versions/A/XPCServices/com.apple.internetaccounts.xpc/Contents/MacOS/com.apple.internetaccounts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285 ??         0:04.72 /System/Library/Frameworks/ApplicationServices.framework/Frameworks/ATS.framework/Support/fontd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291 ??         0:00.25 /System/Library/Frameworks/Security.framework/Versions/A/Resources/CloudKeychainProxy.bundle/Contents/MacOS/CloudKeychainProxy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292 ??         0:09.54 /System/Library/CoreServices/CoreServicesUIAgent.app/Contents/MacOS/CoreServicesUIAgent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293 ??         0:00.29 /System/Library/PrivateFrameworks/CloudPhotoServices.framework/Versions/A/Frameworks/CloudPhotoServicesConfiguration.framework/Versions/A/XPCServices/com.apple.CloudPhotosConfiguration.xpc/Contents/MacOS/com.apple.CloudPhotosConfiguration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297 ??         0:00.84 /System/Library/PrivateFrameworks/CloudServices.framework/Resources/com.apple.sbd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302 ??         0:26.11 /System/Library/CoreServices/Dock.app/Contents/MacOS/Dock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o-RO" sz="2400" dirty="0">
                <a:latin typeface="Courier" charset="0"/>
                <a:ea typeface="Courier" charset="0"/>
                <a:cs typeface="Courier" charset="0"/>
              </a:rPr>
              <a:t>  303 ??         0:09.55 /System/Library/CoreServices/SystemUIServer.app/Contents/MacOS/SystemUIServer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o-RO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cs-CZ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cs-CZ" sz="72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… 156 total at this moment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cs-CZ" sz="72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How does my laptop do this?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cs-CZ" sz="72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Imagine doing 156 assignments all at the same time!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cs-CZ" sz="72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  </a:t>
            </a:r>
            <a:endParaRPr lang="en-US" sz="72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Threads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Sequential flow of instructions that performs some task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Up to now we just called this a “program”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Each thread has: 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Dedicated PC (program counter)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Separate registers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Accesses the shared memory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Each physical core provides one (or more)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Hardware threads that actively execute instructions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Each executes one “hardware thread”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Operating system multiplexes multiple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Software threads onto the available hardware threads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All threads except those mapped to hardware threads are waiting </a:t>
            </a:r>
          </a:p>
        </p:txBody>
      </p:sp>
    </p:spTree>
    <p:extLst>
      <p:ext uri="{BB962C8B-B14F-4D97-AF65-F5344CB8AC3E}">
        <p14:creationId xmlns:p14="http://schemas.microsoft.com/office/powerpoint/2010/main" val="318104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7675" y="72360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Sub-Matrix Multiplication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or: Beating Amdahl’s Law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391851"/>
              </p:ext>
            </p:extLst>
          </p:nvPr>
        </p:nvGraphicFramePr>
        <p:xfrm>
          <a:off x="2232498" y="4268264"/>
          <a:ext cx="2450616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702744"/>
              </p:ext>
            </p:extLst>
          </p:nvPr>
        </p:nvGraphicFramePr>
        <p:xfrm>
          <a:off x="5936331" y="4268264"/>
          <a:ext cx="2450616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848752"/>
              </p:ext>
            </p:extLst>
          </p:nvPr>
        </p:nvGraphicFramePr>
        <p:xfrm>
          <a:off x="5936331" y="2003228"/>
          <a:ext cx="2450616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63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5253567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</a:rPr>
              <a:t>Blocking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Rearrange code to use values loaded in cache many times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Only “few” accesses to slow main memory (DRAM) per 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floating point operation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→ throughput limited by FP hardware and cache, not slow DRAM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P&amp;H, RISC-V edition p. 465</a:t>
            </a:r>
          </a:p>
        </p:txBody>
      </p:sp>
    </p:spTree>
    <p:extLst>
      <p:ext uri="{BB962C8B-B14F-4D97-AF65-F5344CB8AC3E}">
        <p14:creationId xmlns:p14="http://schemas.microsoft.com/office/powerpoint/2010/main" val="54758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Operating System Threads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Give illusion of many “simultaneously” active threads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Multiplex software threads onto hardware threads: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Switch out blocked threads (e.g., cache miss, user input, network access)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Timer (e.g., switch active thread every 1 </a:t>
            </a:r>
            <a:r>
              <a:rPr lang="en-US" altLang="en-US" sz="2000" dirty="0" err="1">
                <a:latin typeface="Arial" panose="020B0604020202020204" pitchFamily="34" charset="0"/>
              </a:rPr>
              <a:t>ms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Remove a software thread from a hardware thread by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Interrupting its execution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Saving its registers and PC to memory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Start executing a different software thread by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Loading its previously saved registers into a hardware thread’s registers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Jumping to its saved PC</a:t>
            </a:r>
          </a:p>
        </p:txBody>
      </p:sp>
    </p:spTree>
    <p:extLst>
      <p:ext uri="{BB962C8B-B14F-4D97-AF65-F5344CB8AC3E}">
        <p14:creationId xmlns:p14="http://schemas.microsoft.com/office/powerpoint/2010/main" val="197528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Example: Four Cores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08" y="1841816"/>
            <a:ext cx="2394064" cy="1404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3632282" y="1642993"/>
            <a:ext cx="4883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Thread pool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List of threads competing for processor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OS maps threads to cores and schedules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logical (software) threads</a:t>
            </a:r>
          </a:p>
        </p:txBody>
      </p:sp>
      <p:grpSp>
        <p:nvGrpSpPr>
          <p:cNvPr id="8" name="Group 49"/>
          <p:cNvGrpSpPr/>
          <p:nvPr/>
        </p:nvGrpSpPr>
        <p:grpSpPr>
          <a:xfrm>
            <a:off x="2387299" y="4047997"/>
            <a:ext cx="1072662" cy="689883"/>
            <a:chOff x="1043355" y="3907971"/>
            <a:chExt cx="1430216" cy="2220686"/>
          </a:xfrm>
        </p:grpSpPr>
        <p:sp>
          <p:nvSpPr>
            <p:cNvPr id="9" name="Rectangle 50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1156586" y="4440781"/>
              <a:ext cx="1203748" cy="1188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2</a:t>
              </a:r>
            </a:p>
          </p:txBody>
        </p:sp>
      </p:grpSp>
      <p:cxnSp>
        <p:nvCxnSpPr>
          <p:cNvPr id="11" name="Straight Arrow Connector 57"/>
          <p:cNvCxnSpPr>
            <a:endCxn id="14" idx="0"/>
          </p:cNvCxnSpPr>
          <p:nvPr/>
        </p:nvCxnSpPr>
        <p:spPr>
          <a:xfrm flipH="1">
            <a:off x="1355774" y="3252324"/>
            <a:ext cx="390629" cy="79567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1"/>
          <p:cNvSpPr txBox="1"/>
          <p:nvPr/>
        </p:nvSpPr>
        <p:spPr>
          <a:xfrm>
            <a:off x="969075" y="5061597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“Core” actively runs one instruction stream at a time</a:t>
            </a:r>
          </a:p>
        </p:txBody>
      </p:sp>
      <p:grpSp>
        <p:nvGrpSpPr>
          <p:cNvPr id="13" name="Group 56"/>
          <p:cNvGrpSpPr/>
          <p:nvPr/>
        </p:nvGrpSpPr>
        <p:grpSpPr>
          <a:xfrm>
            <a:off x="819442" y="4047997"/>
            <a:ext cx="1072662" cy="689883"/>
            <a:chOff x="1043355" y="3907971"/>
            <a:chExt cx="1430216" cy="2220686"/>
          </a:xfrm>
        </p:grpSpPr>
        <p:sp>
          <p:nvSpPr>
            <p:cNvPr id="14" name="Rectangle 58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59"/>
            <p:cNvSpPr txBox="1"/>
            <p:nvPr/>
          </p:nvSpPr>
          <p:spPr>
            <a:xfrm>
              <a:off x="1156586" y="4440781"/>
              <a:ext cx="1203748" cy="1188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1</a:t>
              </a:r>
            </a:p>
          </p:txBody>
        </p:sp>
      </p:grpSp>
      <p:grpSp>
        <p:nvGrpSpPr>
          <p:cNvPr id="16" name="Group 60"/>
          <p:cNvGrpSpPr/>
          <p:nvPr/>
        </p:nvGrpSpPr>
        <p:grpSpPr>
          <a:xfrm>
            <a:off x="3955156" y="4047997"/>
            <a:ext cx="1072662" cy="689883"/>
            <a:chOff x="1043355" y="3907971"/>
            <a:chExt cx="1430216" cy="2220686"/>
          </a:xfrm>
        </p:grpSpPr>
        <p:sp>
          <p:nvSpPr>
            <p:cNvPr id="17" name="Rectangle 62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63"/>
            <p:cNvSpPr txBox="1"/>
            <p:nvPr/>
          </p:nvSpPr>
          <p:spPr>
            <a:xfrm>
              <a:off x="1156586" y="4440781"/>
              <a:ext cx="1203748" cy="1188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3</a:t>
              </a:r>
            </a:p>
          </p:txBody>
        </p:sp>
      </p:grpSp>
      <p:grpSp>
        <p:nvGrpSpPr>
          <p:cNvPr id="19" name="Group 64"/>
          <p:cNvGrpSpPr/>
          <p:nvPr/>
        </p:nvGrpSpPr>
        <p:grpSpPr>
          <a:xfrm>
            <a:off x="5523012" y="4047997"/>
            <a:ext cx="1072662" cy="689883"/>
            <a:chOff x="1043355" y="3907971"/>
            <a:chExt cx="1430216" cy="2220686"/>
          </a:xfrm>
        </p:grpSpPr>
        <p:sp>
          <p:nvSpPr>
            <p:cNvPr id="20" name="Rectangle 65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66"/>
            <p:cNvSpPr txBox="1"/>
            <p:nvPr/>
          </p:nvSpPr>
          <p:spPr>
            <a:xfrm>
              <a:off x="1156586" y="4440781"/>
              <a:ext cx="1203748" cy="1188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4</a:t>
              </a:r>
            </a:p>
          </p:txBody>
        </p:sp>
      </p:grpSp>
      <p:cxnSp>
        <p:nvCxnSpPr>
          <p:cNvPr id="22" name="Straight Arrow Connector 67"/>
          <p:cNvCxnSpPr/>
          <p:nvPr/>
        </p:nvCxnSpPr>
        <p:spPr>
          <a:xfrm>
            <a:off x="2380310" y="3252475"/>
            <a:ext cx="275154" cy="79552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68"/>
          <p:cNvCxnSpPr/>
          <p:nvPr/>
        </p:nvCxnSpPr>
        <p:spPr>
          <a:xfrm>
            <a:off x="2700883" y="3255099"/>
            <a:ext cx="1560119" cy="7928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69"/>
          <p:cNvCxnSpPr/>
          <p:nvPr/>
        </p:nvCxnSpPr>
        <p:spPr>
          <a:xfrm>
            <a:off x="3289374" y="3255099"/>
            <a:ext cx="2441201" cy="7928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9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Multithreading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Typical scenario: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Active thread encounters cache miss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Active thread waits ～ 1000 cycles for data from DRAM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→ switch out and run different thread until data available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Problem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Must save current thread state and load new thread state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PC, all registers (could be many, e.g. AVX)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→ must perform switch in ≪1000 cycles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Can hardware help?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Moore’s Law: transistors are plenty</a:t>
            </a:r>
          </a:p>
        </p:txBody>
      </p:sp>
    </p:spTree>
    <p:extLst>
      <p:ext uri="{BB962C8B-B14F-4D97-AF65-F5344CB8AC3E}">
        <p14:creationId xmlns:p14="http://schemas.microsoft.com/office/powerpoint/2010/main" val="34515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Types of Parallelism in Applications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537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Instruction-level parallelism (ILP)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Multiple instructions in execution at the same time, 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</a:rPr>
              <a:t>e.g., </a:t>
            </a:r>
            <a:r>
              <a:rPr lang="en-US" altLang="en-US" sz="1800" i="1" dirty="0">
                <a:latin typeface="Arial" panose="020B0604020202020204" pitchFamily="34" charset="0"/>
              </a:rPr>
              <a:t>instruction pipelining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Generated and managed by hardware (superscalar) or by compiler (VLIW)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Limited in practice by data and control dependences, i.e., pipeline hazards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9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Thread-level or task-level parallelism (TLP)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Multiple threads or instruction sequences from the same application can be  executed concurrently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i="1" dirty="0">
                <a:solidFill>
                  <a:srgbClr val="FF0000"/>
                </a:solidFill>
                <a:latin typeface="Arial" panose="020B0604020202020204" pitchFamily="34" charset="0"/>
              </a:rPr>
              <a:t>Thread</a:t>
            </a:r>
            <a:r>
              <a:rPr lang="en-US" altLang="en-US" sz="1800" dirty="0">
                <a:latin typeface="Arial" panose="020B0604020202020204" pitchFamily="34" charset="0"/>
              </a:rPr>
              <a:t>: sequence of instructions, with own program counter and processor state (e.g., register file)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i="1" dirty="0">
                <a:solidFill>
                  <a:srgbClr val="FF0000"/>
                </a:solidFill>
                <a:latin typeface="Arial" panose="020B0604020202020204" pitchFamily="34" charset="0"/>
              </a:rPr>
              <a:t>Multicore</a:t>
            </a:r>
            <a:r>
              <a:rPr lang="en-US" altLang="en-US" sz="1800" dirty="0">
                <a:latin typeface="Arial" panose="020B0604020202020204" pitchFamily="34" charset="0"/>
              </a:rPr>
              <a:t>: 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Physical CPU</a:t>
            </a:r>
            <a:r>
              <a:rPr lang="en-US" altLang="en-US" sz="1600" dirty="0">
                <a:latin typeface="Arial" panose="020B0604020202020204" pitchFamily="34" charset="0"/>
              </a:rPr>
              <a:t>: One thread (at a time) per CPU, in software OS switches threads typically in response to I/O events like disk read/write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Logical CPU</a:t>
            </a:r>
            <a:r>
              <a:rPr lang="en-US" altLang="en-US" sz="1600" dirty="0">
                <a:latin typeface="Arial" panose="020B0604020202020204" pitchFamily="34" charset="0"/>
              </a:rPr>
              <a:t>: Fine-grain thread switching, in hardware, when thread blocks due to cache miss/memory access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 err="1">
                <a:solidFill>
                  <a:srgbClr val="FF0000"/>
                </a:solidFill>
                <a:latin typeface="Arial" panose="020B0604020202020204" pitchFamily="34" charset="0"/>
              </a:rPr>
              <a:t>Hyperthreading</a:t>
            </a:r>
            <a:r>
              <a:rPr lang="en-US" altLang="en-US" sz="1600" dirty="0">
                <a:latin typeface="Arial" panose="020B0604020202020204" pitchFamily="34" charset="0"/>
              </a:rPr>
              <a:t> (aka </a:t>
            </a:r>
            <a:r>
              <a:rPr lang="en-US" altLang="en-US" sz="1600" i="1" dirty="0">
                <a:solidFill>
                  <a:srgbClr val="FF0000"/>
                </a:solidFill>
                <a:latin typeface="Arial" panose="020B0604020202020204" pitchFamily="34" charset="0"/>
              </a:rPr>
              <a:t>Simultaneous Multithreading</a:t>
            </a:r>
            <a:r>
              <a:rPr lang="en-US" altLang="en-US" sz="1600" dirty="0">
                <a:latin typeface="Arial" panose="020B0604020202020204" pitchFamily="34" charset="0"/>
              </a:rPr>
              <a:t>--SMT): Exploit superscalar architecture to launch instructions from different threads at the same time!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Limited in practice by communication/synchronization overheads and by  algorithm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8865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Types of Parallelism in Applications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Data-level parallelism (DLP)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Instructions from a single stream operate concurrently on several data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Limited by non-regular data manipulation patterns and by memory  bandwidth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Transaction-level parallelism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Multiple threads/processes from different transactions can be executed  concurrently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Limited by concurrency overheads</a:t>
            </a:r>
          </a:p>
        </p:txBody>
      </p:sp>
    </p:spTree>
    <p:extLst>
      <p:ext uri="{BB962C8B-B14F-4D97-AF65-F5344CB8AC3E}">
        <p14:creationId xmlns:p14="http://schemas.microsoft.com/office/powerpoint/2010/main" val="8060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4275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CDC 6600 Peripheral Processors </a:t>
            </a:r>
            <a:r>
              <a:rPr lang="en-US" altLang="en-US" sz="2400" dirty="0">
                <a:solidFill>
                  <a:srgbClr val="CC0000"/>
                </a:solidFill>
                <a:latin typeface="Arial" panose="020B0604020202020204" pitchFamily="34" charset="0"/>
              </a:rPr>
              <a:t>(Cray, 1964)</a:t>
            </a:r>
            <a:endParaRPr lang="en-US" altLang="en-US" sz="2400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4782484"/>
            <a:ext cx="848783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First multithreaded hardware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10 “virtual” I/O processors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Fixed interleave on simple pipeline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Pipeline has 100ns cycle time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Each virtual processor executes one instruction every 1000ns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Accumulator-based instruction set to reduce processor state</a:t>
            </a:r>
          </a:p>
        </p:txBody>
      </p:sp>
      <p:pic>
        <p:nvPicPr>
          <p:cNvPr id="6" name="Picture 4" descr="cdc66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1274" y="1304351"/>
            <a:ext cx="4705249" cy="3423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16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4275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Simple Multithreaded Pipeline</a:t>
            </a:r>
            <a:endParaRPr lang="en-US" altLang="en-US" sz="2400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4782484"/>
            <a:ext cx="84878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Have to carry thread select down pipeline to ensure correct state bits read/written at each pipe stage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Appears to software (including OS) as multiple, albeit slower, CPUs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962400" y="1752600"/>
            <a:ext cx="1600200" cy="1295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457200" y="3810000"/>
            <a:ext cx="152400" cy="609600"/>
            <a:chOff x="432" y="2208"/>
            <a:chExt cx="96" cy="384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32" y="2208"/>
              <a:ext cx="96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32" y="2496"/>
              <a:ext cx="96" cy="96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lnTo>
                    <a:pt x="48" y="0"/>
                  </a:lnTo>
                  <a:lnTo>
                    <a:pt x="96" y="4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04800" y="3352800"/>
            <a:ext cx="4572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ea typeface="ＭＳ Ｐゴシック"/>
                <a:cs typeface="ＭＳ Ｐゴシック"/>
              </a:rPr>
              <a:t>+1</a:t>
            </a: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609600" y="3505200"/>
            <a:ext cx="4572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288" y="384"/>
              </a:cxn>
              <a:cxn ang="0">
                <a:pos x="288" y="0"/>
              </a:cxn>
              <a:cxn ang="0">
                <a:pos x="96" y="0"/>
              </a:cxn>
            </a:cxnLst>
            <a:rect l="0" t="0" r="r" b="b"/>
            <a:pathLst>
              <a:path w="288" h="384">
                <a:moveTo>
                  <a:pt x="0" y="384"/>
                </a:moveTo>
                <a:lnTo>
                  <a:pt x="288" y="384"/>
                </a:lnTo>
                <a:lnTo>
                  <a:pt x="288" y="0"/>
                </a:lnTo>
                <a:lnTo>
                  <a:pt x="96" y="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76200" y="3505200"/>
            <a:ext cx="381000" cy="609600"/>
          </a:xfrm>
          <a:custGeom>
            <a:avLst/>
            <a:gdLst/>
            <a:ahLst/>
            <a:cxnLst>
              <a:cxn ang="0">
                <a:pos x="144" y="0"/>
              </a:cxn>
              <a:cxn ang="0">
                <a:pos x="0" y="0"/>
              </a:cxn>
              <a:cxn ang="0">
                <a:pos x="0" y="384"/>
              </a:cxn>
              <a:cxn ang="0">
                <a:pos x="240" y="384"/>
              </a:cxn>
            </a:cxnLst>
            <a:rect l="0" t="0" r="r" b="b"/>
            <a:pathLst>
              <a:path w="240" h="384">
                <a:moveTo>
                  <a:pt x="144" y="0"/>
                </a:moveTo>
                <a:lnTo>
                  <a:pt x="0" y="0"/>
                </a:lnTo>
                <a:lnTo>
                  <a:pt x="0" y="384"/>
                </a:lnTo>
                <a:lnTo>
                  <a:pt x="240" y="384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762000" y="4038600"/>
            <a:ext cx="354013" cy="457200"/>
            <a:chOff x="624" y="2448"/>
            <a:chExt cx="223" cy="288"/>
          </a:xfrm>
        </p:grpSpPr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624" y="2448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624" y="2448"/>
              <a:ext cx="223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2</a:t>
              </a:r>
            </a:p>
          </p:txBody>
        </p:sp>
      </p:grp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066800" y="41148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143000" y="4114800"/>
            <a:ext cx="1219200" cy="8223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>
                <a:solidFill>
                  <a:srgbClr val="000000"/>
                </a:solidFill>
                <a:ea typeface="ＭＳ Ｐゴシック"/>
                <a:cs typeface="ＭＳ Ｐゴシック"/>
              </a:rPr>
              <a:t>Thread select</a:t>
            </a:r>
          </a:p>
        </p:txBody>
      </p: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914400" y="1752600"/>
            <a:ext cx="304800" cy="838200"/>
            <a:chOff x="432" y="1296"/>
            <a:chExt cx="192" cy="528"/>
          </a:xfrm>
        </p:grpSpPr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PC</a:t>
              </a:r>
            </a:p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1</a:t>
              </a: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solidFill>
              <a:srgbClr val="FFFF00"/>
            </a:solidFill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22" name="Group 19"/>
          <p:cNvGrpSpPr>
            <a:grpSpLocks/>
          </p:cNvGrpSpPr>
          <p:nvPr/>
        </p:nvGrpSpPr>
        <p:grpSpPr bwMode="auto">
          <a:xfrm>
            <a:off x="762000" y="1905000"/>
            <a:ext cx="304800" cy="838200"/>
            <a:chOff x="432" y="1296"/>
            <a:chExt cx="192" cy="528"/>
          </a:xfrm>
        </p:grpSpPr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solidFill>
              <a:srgbClr val="9999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PC</a:t>
              </a:r>
            </a:p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1</a:t>
              </a: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solidFill>
              <a:srgbClr val="9999FF"/>
            </a:solidFill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609600" y="2057400"/>
            <a:ext cx="304800" cy="838200"/>
            <a:chOff x="432" y="1296"/>
            <a:chExt cx="192" cy="528"/>
          </a:xfrm>
        </p:grpSpPr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PC</a:t>
              </a:r>
            </a:p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1</a:t>
              </a: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solidFill>
              <a:srgbClr val="FF9933"/>
            </a:solidFill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457200" y="2209800"/>
            <a:ext cx="304800" cy="838200"/>
            <a:chOff x="432" y="1296"/>
            <a:chExt cx="192" cy="528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PC</a:t>
              </a:r>
            </a:p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1</a:t>
              </a: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solidFill>
              <a:srgbClr val="00FFFF"/>
            </a:solidFill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31" name="Freeform 28"/>
          <p:cNvSpPr>
            <a:spLocks/>
          </p:cNvSpPr>
          <p:nvPr/>
        </p:nvSpPr>
        <p:spPr bwMode="auto">
          <a:xfrm>
            <a:off x="1752600" y="1981200"/>
            <a:ext cx="228600" cy="914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76"/>
              </a:cxn>
              <a:cxn ang="0">
                <a:pos x="144" y="528"/>
              </a:cxn>
              <a:cxn ang="0">
                <a:pos x="144" y="48"/>
              </a:cxn>
              <a:cxn ang="0">
                <a:pos x="0" y="0"/>
              </a:cxn>
            </a:cxnLst>
            <a:rect l="0" t="0" r="r" b="b"/>
            <a:pathLst>
              <a:path w="144" h="576">
                <a:moveTo>
                  <a:pt x="0" y="0"/>
                </a:moveTo>
                <a:lnTo>
                  <a:pt x="0" y="576"/>
                </a:lnTo>
                <a:lnTo>
                  <a:pt x="144" y="528"/>
                </a:lnTo>
                <a:lnTo>
                  <a:pt x="144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1219200" y="22098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1066800" y="23622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914400" y="2514600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>
            <a:off x="762000" y="2667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1905000" y="2819400"/>
            <a:ext cx="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1981200" y="24384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362200" y="1981200"/>
            <a:ext cx="685800" cy="838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I$</a:t>
            </a:r>
          </a:p>
        </p:txBody>
      </p:sp>
      <p:grpSp>
        <p:nvGrpSpPr>
          <p:cNvPr id="39" name="Group 36"/>
          <p:cNvGrpSpPr>
            <a:grpSpLocks/>
          </p:cNvGrpSpPr>
          <p:nvPr/>
        </p:nvGrpSpPr>
        <p:grpSpPr bwMode="auto">
          <a:xfrm>
            <a:off x="3352800" y="3810000"/>
            <a:ext cx="152400" cy="609600"/>
            <a:chOff x="432" y="2208"/>
            <a:chExt cx="96" cy="384"/>
          </a:xfrm>
        </p:grpSpPr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2" y="2208"/>
              <a:ext cx="96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432" y="2496"/>
              <a:ext cx="96" cy="96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lnTo>
                    <a:pt x="48" y="0"/>
                  </a:lnTo>
                  <a:lnTo>
                    <a:pt x="96" y="4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42" name="Group 39"/>
          <p:cNvGrpSpPr>
            <a:grpSpLocks/>
          </p:cNvGrpSpPr>
          <p:nvPr/>
        </p:nvGrpSpPr>
        <p:grpSpPr bwMode="auto">
          <a:xfrm>
            <a:off x="3352800" y="1981200"/>
            <a:ext cx="304800" cy="838200"/>
            <a:chOff x="432" y="1296"/>
            <a:chExt cx="192" cy="528"/>
          </a:xfrm>
        </p:grpSpPr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IR</a:t>
              </a: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3048000" y="2438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4495800" y="1857375"/>
            <a:ext cx="990600" cy="777875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GPR1</a:t>
            </a:r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4343400" y="1949450"/>
            <a:ext cx="990600" cy="777875"/>
          </a:xfrm>
          <a:prstGeom prst="rect">
            <a:avLst/>
          </a:prstGeom>
          <a:solidFill>
            <a:srgbClr val="9999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GPR1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191000" y="2041525"/>
            <a:ext cx="990600" cy="777875"/>
          </a:xfrm>
          <a:prstGeom prst="rect">
            <a:avLst/>
          </a:prstGeom>
          <a:solidFill>
            <a:srgbClr val="FF993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GPR1</a:t>
            </a:r>
          </a:p>
        </p:txBody>
      </p:sp>
      <p:sp>
        <p:nvSpPr>
          <p:cNvPr id="49" name="Rectangle 46"/>
          <p:cNvSpPr>
            <a:spLocks noChangeArrowheads="1"/>
          </p:cNvSpPr>
          <p:nvPr/>
        </p:nvSpPr>
        <p:spPr bwMode="auto">
          <a:xfrm>
            <a:off x="4038600" y="2133600"/>
            <a:ext cx="990600" cy="777875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GPR1</a:t>
            </a:r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3657600" y="2438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3505200" y="41148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 flipV="1">
            <a:off x="4648200" y="3048000"/>
            <a:ext cx="0" cy="106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5562600" y="2133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5562600" y="2819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55" name="Group 52"/>
          <p:cNvGrpSpPr>
            <a:grpSpLocks/>
          </p:cNvGrpSpPr>
          <p:nvPr/>
        </p:nvGrpSpPr>
        <p:grpSpPr bwMode="auto">
          <a:xfrm>
            <a:off x="5791200" y="1600200"/>
            <a:ext cx="304800" cy="838200"/>
            <a:chOff x="432" y="1296"/>
            <a:chExt cx="192" cy="528"/>
          </a:xfrm>
        </p:grpSpPr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X</a:t>
              </a:r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58" name="Group 55"/>
          <p:cNvGrpSpPr>
            <a:grpSpLocks/>
          </p:cNvGrpSpPr>
          <p:nvPr/>
        </p:nvGrpSpPr>
        <p:grpSpPr bwMode="auto">
          <a:xfrm>
            <a:off x="5791200" y="2514600"/>
            <a:ext cx="304800" cy="838200"/>
            <a:chOff x="432" y="1296"/>
            <a:chExt cx="192" cy="528"/>
          </a:xfrm>
        </p:grpSpPr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Y</a:t>
              </a:r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61" name="Freeform 58"/>
          <p:cNvSpPr>
            <a:spLocks/>
          </p:cNvSpPr>
          <p:nvPr/>
        </p:nvSpPr>
        <p:spPr bwMode="auto">
          <a:xfrm>
            <a:off x="6324600" y="1828800"/>
            <a:ext cx="381000" cy="1219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8"/>
              </a:cxn>
              <a:cxn ang="0">
                <a:pos x="240" y="624"/>
              </a:cxn>
              <a:cxn ang="0">
                <a:pos x="240" y="144"/>
              </a:cxn>
              <a:cxn ang="0">
                <a:pos x="0" y="0"/>
              </a:cxn>
            </a:cxnLst>
            <a:rect l="0" t="0" r="r" b="b"/>
            <a:pathLst>
              <a:path w="240" h="768">
                <a:moveTo>
                  <a:pt x="0" y="0"/>
                </a:moveTo>
                <a:lnTo>
                  <a:pt x="0" y="768"/>
                </a:lnTo>
                <a:lnTo>
                  <a:pt x="240" y="624"/>
                </a:lnTo>
                <a:lnTo>
                  <a:pt x="24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62" name="Group 59"/>
          <p:cNvGrpSpPr>
            <a:grpSpLocks/>
          </p:cNvGrpSpPr>
          <p:nvPr/>
        </p:nvGrpSpPr>
        <p:grpSpPr bwMode="auto">
          <a:xfrm>
            <a:off x="5791200" y="3810000"/>
            <a:ext cx="152400" cy="609600"/>
            <a:chOff x="432" y="2208"/>
            <a:chExt cx="96" cy="384"/>
          </a:xfrm>
        </p:grpSpPr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32" y="2208"/>
              <a:ext cx="96" cy="3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432" y="2496"/>
              <a:ext cx="96" cy="96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lnTo>
                    <a:pt x="48" y="0"/>
                  </a:lnTo>
                  <a:lnTo>
                    <a:pt x="96" y="48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grpSp>
        <p:nvGrpSpPr>
          <p:cNvPr id="65" name="Group 62"/>
          <p:cNvGrpSpPr>
            <a:grpSpLocks/>
          </p:cNvGrpSpPr>
          <p:nvPr/>
        </p:nvGrpSpPr>
        <p:grpSpPr bwMode="auto">
          <a:xfrm>
            <a:off x="3962400" y="4038600"/>
            <a:ext cx="354013" cy="457200"/>
            <a:chOff x="624" y="2448"/>
            <a:chExt cx="223" cy="288"/>
          </a:xfrm>
        </p:grpSpPr>
        <p:sp>
          <p:nvSpPr>
            <p:cNvPr id="66" name="Line 63"/>
            <p:cNvSpPr>
              <a:spLocks noChangeShapeType="1"/>
            </p:cNvSpPr>
            <p:nvPr/>
          </p:nvSpPr>
          <p:spPr bwMode="auto">
            <a:xfrm flipV="1">
              <a:off x="624" y="2448"/>
              <a:ext cx="4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67" name="Text Box 64"/>
            <p:cNvSpPr txBox="1">
              <a:spLocks noChangeArrowheads="1"/>
            </p:cNvSpPr>
            <p:nvPr/>
          </p:nvSpPr>
          <p:spPr bwMode="auto">
            <a:xfrm>
              <a:off x="624" y="2448"/>
              <a:ext cx="223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2</a:t>
              </a:r>
            </a:p>
          </p:txBody>
        </p:sp>
      </p:grp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6096000" y="2133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69" name="Line 66"/>
          <p:cNvSpPr>
            <a:spLocks noChangeShapeType="1"/>
          </p:cNvSpPr>
          <p:nvPr/>
        </p:nvSpPr>
        <p:spPr bwMode="auto">
          <a:xfrm>
            <a:off x="6096000" y="2819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70" name="Group 67"/>
          <p:cNvGrpSpPr>
            <a:grpSpLocks/>
          </p:cNvGrpSpPr>
          <p:nvPr/>
        </p:nvGrpSpPr>
        <p:grpSpPr bwMode="auto">
          <a:xfrm>
            <a:off x="6934200" y="2057400"/>
            <a:ext cx="152400" cy="838200"/>
            <a:chOff x="432" y="1296"/>
            <a:chExt cx="192" cy="528"/>
          </a:xfrm>
        </p:grpSpPr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00" b="1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73" name="Line 70"/>
          <p:cNvSpPr>
            <a:spLocks noChangeShapeType="1"/>
          </p:cNvSpPr>
          <p:nvPr/>
        </p:nvSpPr>
        <p:spPr bwMode="auto">
          <a:xfrm>
            <a:off x="6705600" y="2438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74" name="Group 71"/>
          <p:cNvGrpSpPr>
            <a:grpSpLocks/>
          </p:cNvGrpSpPr>
          <p:nvPr/>
        </p:nvGrpSpPr>
        <p:grpSpPr bwMode="auto">
          <a:xfrm>
            <a:off x="6934200" y="2971800"/>
            <a:ext cx="152400" cy="838200"/>
            <a:chOff x="432" y="1296"/>
            <a:chExt cx="192" cy="528"/>
          </a:xfrm>
        </p:grpSpPr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00" b="1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77" name="Freeform 74"/>
          <p:cNvSpPr>
            <a:spLocks/>
          </p:cNvSpPr>
          <p:nvPr/>
        </p:nvSpPr>
        <p:spPr bwMode="auto">
          <a:xfrm>
            <a:off x="6172200" y="2819400"/>
            <a:ext cx="7620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32"/>
              </a:cxn>
              <a:cxn ang="0">
                <a:pos x="480" y="432"/>
              </a:cxn>
            </a:cxnLst>
            <a:rect l="0" t="0" r="r" b="b"/>
            <a:pathLst>
              <a:path w="480" h="432">
                <a:moveTo>
                  <a:pt x="0" y="0"/>
                </a:moveTo>
                <a:lnTo>
                  <a:pt x="0" y="432"/>
                </a:lnTo>
                <a:lnTo>
                  <a:pt x="480" y="432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7391400" y="2286000"/>
            <a:ext cx="457200" cy="1143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ea typeface="ＭＳ Ｐゴシック"/>
                <a:cs typeface="ＭＳ Ｐゴシック"/>
              </a:rPr>
              <a:t>D$</a:t>
            </a:r>
          </a:p>
        </p:txBody>
      </p:sp>
      <p:sp>
        <p:nvSpPr>
          <p:cNvPr id="79" name="Line 76"/>
          <p:cNvSpPr>
            <a:spLocks noChangeShapeType="1"/>
          </p:cNvSpPr>
          <p:nvPr/>
        </p:nvSpPr>
        <p:spPr bwMode="auto">
          <a:xfrm>
            <a:off x="7086600" y="24384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7086600" y="3352800"/>
            <a:ext cx="304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grpSp>
        <p:nvGrpSpPr>
          <p:cNvPr id="81" name="Group 78"/>
          <p:cNvGrpSpPr>
            <a:grpSpLocks/>
          </p:cNvGrpSpPr>
          <p:nvPr/>
        </p:nvGrpSpPr>
        <p:grpSpPr bwMode="auto">
          <a:xfrm>
            <a:off x="8458200" y="2514600"/>
            <a:ext cx="152400" cy="838200"/>
            <a:chOff x="432" y="1296"/>
            <a:chExt cx="192" cy="528"/>
          </a:xfrm>
        </p:grpSpPr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432" y="1296"/>
              <a:ext cx="192" cy="5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00" b="1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432" y="1728"/>
              <a:ext cx="192" cy="96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</a:cxnLst>
              <a:rect l="0" t="0" r="r" b="b"/>
              <a:pathLst>
                <a:path w="192" h="96">
                  <a:moveTo>
                    <a:pt x="0" y="96"/>
                  </a:moveTo>
                  <a:lnTo>
                    <a:pt x="96" y="0"/>
                  </a:lnTo>
                  <a:lnTo>
                    <a:pt x="192" y="9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7848600" y="31242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5" name="Freeform 82"/>
          <p:cNvSpPr>
            <a:spLocks/>
          </p:cNvSpPr>
          <p:nvPr/>
        </p:nvSpPr>
        <p:spPr bwMode="auto">
          <a:xfrm>
            <a:off x="8077200" y="2438400"/>
            <a:ext cx="152400" cy="914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76"/>
              </a:cxn>
              <a:cxn ang="0">
                <a:pos x="144" y="528"/>
              </a:cxn>
              <a:cxn ang="0">
                <a:pos x="144" y="48"/>
              </a:cxn>
              <a:cxn ang="0">
                <a:pos x="0" y="0"/>
              </a:cxn>
            </a:cxnLst>
            <a:rect l="0" t="0" r="r" b="b"/>
            <a:pathLst>
              <a:path w="144" h="576">
                <a:moveTo>
                  <a:pt x="0" y="0"/>
                </a:moveTo>
                <a:lnTo>
                  <a:pt x="0" y="576"/>
                </a:lnTo>
                <a:lnTo>
                  <a:pt x="144" y="528"/>
                </a:lnTo>
                <a:lnTo>
                  <a:pt x="144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>
            <a:off x="8229600" y="2895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7" name="Freeform 84"/>
          <p:cNvSpPr>
            <a:spLocks/>
          </p:cNvSpPr>
          <p:nvPr/>
        </p:nvSpPr>
        <p:spPr bwMode="auto">
          <a:xfrm>
            <a:off x="7162800" y="1981200"/>
            <a:ext cx="914400" cy="6096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0" y="0"/>
              </a:cxn>
              <a:cxn ang="0">
                <a:pos x="480" y="0"/>
              </a:cxn>
              <a:cxn ang="0">
                <a:pos x="480" y="384"/>
              </a:cxn>
              <a:cxn ang="0">
                <a:pos x="576" y="384"/>
              </a:cxn>
            </a:cxnLst>
            <a:rect l="0" t="0" r="r" b="b"/>
            <a:pathLst>
              <a:path w="576" h="384">
                <a:moveTo>
                  <a:pt x="0" y="288"/>
                </a:moveTo>
                <a:lnTo>
                  <a:pt x="0" y="0"/>
                </a:lnTo>
                <a:lnTo>
                  <a:pt x="480" y="0"/>
                </a:lnTo>
                <a:lnTo>
                  <a:pt x="480" y="384"/>
                </a:lnTo>
                <a:lnTo>
                  <a:pt x="576" y="384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>
            <a:off x="5943600" y="41148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  <p:sp>
        <p:nvSpPr>
          <p:cNvPr id="89" name="Freeform 86"/>
          <p:cNvSpPr>
            <a:spLocks/>
          </p:cNvSpPr>
          <p:nvPr/>
        </p:nvSpPr>
        <p:spPr bwMode="auto">
          <a:xfrm>
            <a:off x="4800600" y="1219200"/>
            <a:ext cx="4114800" cy="1676400"/>
          </a:xfrm>
          <a:custGeom>
            <a:avLst/>
            <a:gdLst/>
            <a:ahLst/>
            <a:cxnLst>
              <a:cxn ang="0">
                <a:pos x="2400" y="1056"/>
              </a:cxn>
              <a:cxn ang="0">
                <a:pos x="2592" y="1056"/>
              </a:cxn>
              <a:cxn ang="0">
                <a:pos x="2592" y="0"/>
              </a:cxn>
              <a:cxn ang="0">
                <a:pos x="0" y="0"/>
              </a:cxn>
              <a:cxn ang="0">
                <a:pos x="0" y="336"/>
              </a:cxn>
            </a:cxnLst>
            <a:rect l="0" t="0" r="r" b="b"/>
            <a:pathLst>
              <a:path w="2592" h="1056">
                <a:moveTo>
                  <a:pt x="2400" y="1056"/>
                </a:moveTo>
                <a:lnTo>
                  <a:pt x="2592" y="1056"/>
                </a:lnTo>
                <a:lnTo>
                  <a:pt x="2592" y="0"/>
                </a:lnTo>
                <a:lnTo>
                  <a:pt x="0" y="0"/>
                </a:lnTo>
                <a:lnTo>
                  <a:pt x="0" y="336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0171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Multithreading Costs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Each thread requires its own user state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PC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GPRs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Also, needs its own system state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Virtual-memory page-table-base register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Exception-handling registers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Other overheads: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Additional cache/TLB conflicts from competing threads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(or add larger cache/TLB capacity)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More OS overhead to schedule more threads (where do all these threads come from?)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9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Thread Scheduling Policies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Fixed interleave (CDC 6600 PPUs, 1964)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Each of N threads executes one instruction every N cycles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If thread not ready to go in its slot, insert pipeline bubble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Software-controlled interleave (TI ASC PPUs, 1971)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OS allocates S pipeline slots amongst N threads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Hardware performs fixed interleave over S slots, executing whichever thread is in that slot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Hardware-controlled thread scheduling (HEP, 1982)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Hardware keeps track of which threads are ready to go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Picks next thread to execute based on hardware priority scheme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6" name="Group 1"/>
          <p:cNvGrpSpPr/>
          <p:nvPr/>
        </p:nvGrpSpPr>
        <p:grpSpPr>
          <a:xfrm>
            <a:off x="1778000" y="4080163"/>
            <a:ext cx="4876800" cy="304800"/>
            <a:chOff x="2133600" y="4038600"/>
            <a:chExt cx="4876800" cy="30480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1336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438400" y="4038600"/>
              <a:ext cx="304800" cy="304800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27432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048000" y="4038600"/>
              <a:ext cx="304800" cy="304800"/>
            </a:xfrm>
            <a:prstGeom prst="rect">
              <a:avLst/>
            </a:prstGeom>
            <a:solidFill>
              <a:srgbClr val="9999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3528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657600" y="4038600"/>
              <a:ext cx="304800" cy="304800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9624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267200" y="4038600"/>
              <a:ext cx="304800" cy="304800"/>
            </a:xfrm>
            <a:prstGeom prst="rect">
              <a:avLst/>
            </a:prstGeom>
            <a:solidFill>
              <a:srgbClr val="9999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5720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876800" y="4038600"/>
              <a:ext cx="304800" cy="304800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5181600" y="4038600"/>
              <a:ext cx="304800" cy="304800"/>
            </a:xfrm>
            <a:prstGeom prst="rect">
              <a:avLst/>
            </a:prstGeom>
            <a:solidFill>
              <a:srgbClr val="9999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54864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5791200" y="4038600"/>
              <a:ext cx="304800" cy="304800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6096000" y="4038600"/>
              <a:ext cx="304800" cy="30480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6400800" y="4038600"/>
              <a:ext cx="304800" cy="304800"/>
            </a:xfrm>
            <a:prstGeom prst="rect">
              <a:avLst/>
            </a:prstGeom>
            <a:solidFill>
              <a:srgbClr val="FF99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705600" y="4038600"/>
              <a:ext cx="304800" cy="304800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/>
                <a:cs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388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 err="1">
                <a:solidFill>
                  <a:srgbClr val="CC0000"/>
                </a:solidFill>
                <a:latin typeface="Arial" panose="020B0604020202020204" pitchFamily="34" charset="0"/>
              </a:rPr>
              <a:t>Denelcor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HEP (Burton Smith, 1982)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4659373"/>
            <a:ext cx="848783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First commercial machine to use hardware threading in main CPU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120 threads per processor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10 MHz clock rate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Up to 8 processors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precursor to </a:t>
            </a:r>
            <a:r>
              <a:rPr lang="en-US" altLang="en-US" sz="2000" dirty="0" err="1">
                <a:latin typeface="Arial" panose="020B0604020202020204" pitchFamily="34" charset="0"/>
              </a:rPr>
              <a:t>Tera</a:t>
            </a:r>
            <a:r>
              <a:rPr lang="en-US" altLang="en-US" sz="2000" dirty="0">
                <a:latin typeface="Arial" panose="020B0604020202020204" pitchFamily="34" charset="0"/>
              </a:rPr>
              <a:t> MTA (Multithreaded Architecture)</a:t>
            </a:r>
          </a:p>
        </p:txBody>
      </p:sp>
      <p:pic>
        <p:nvPicPr>
          <p:cNvPr id="6" name="Picture 4" descr="hep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342551"/>
            <a:ext cx="4648200" cy="3098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477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Access Blocking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9" y="1447801"/>
            <a:ext cx="8194720" cy="43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3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381000" y="65782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Simultaneous Multithreading (SMT) for </a:t>
            </a:r>
            <a:r>
              <a:rPr lang="en-US" altLang="en-US" dirty="0" err="1">
                <a:solidFill>
                  <a:srgbClr val="CC0000"/>
                </a:solidFill>
                <a:latin typeface="Arial" panose="020B0604020202020204" pitchFamily="34" charset="0"/>
              </a:rPr>
              <a:t>OoO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Superscalars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Techniques presented so far have all been “vertical” multithreading where each pipeline stage works on one thread at a time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SMT uses fine-grain control already present inside an </a:t>
            </a:r>
            <a:r>
              <a:rPr lang="en-US" altLang="en-US" sz="2400" dirty="0" err="1">
                <a:latin typeface="Arial" panose="020B0604020202020204" pitchFamily="34" charset="0"/>
              </a:rPr>
              <a:t>OoO</a:t>
            </a:r>
            <a:r>
              <a:rPr lang="en-US" altLang="en-US" sz="2400" dirty="0">
                <a:latin typeface="Arial" panose="020B0604020202020204" pitchFamily="34" charset="0"/>
              </a:rPr>
              <a:t> superscalar to allow instructions from multiple threads to enter execution on same clock cycle.  Gives better utilization of machine resources.</a:t>
            </a:r>
          </a:p>
        </p:txBody>
      </p:sp>
    </p:spTree>
    <p:extLst>
      <p:ext uri="{BB962C8B-B14F-4D97-AF65-F5344CB8AC3E}">
        <p14:creationId xmlns:p14="http://schemas.microsoft.com/office/powerpoint/2010/main" val="384502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Superscalar Machine Efficiency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117725" y="1475511"/>
            <a:ext cx="2846388" cy="4078287"/>
            <a:chOff x="1382" y="791"/>
            <a:chExt cx="1793" cy="2569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102" y="791"/>
              <a:ext cx="107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i="1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Issue width</a:t>
              </a:r>
            </a:p>
          </p:txBody>
        </p:sp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2160" y="1248"/>
              <a:ext cx="768" cy="2112"/>
              <a:chOff x="2160" y="1248"/>
              <a:chExt cx="768" cy="2112"/>
            </a:xfrm>
          </p:grpSpPr>
          <p:sp>
            <p:nvSpPr>
              <p:cNvPr id="12" name="Rectangle 6" descr="Solid diamond"/>
              <p:cNvSpPr>
                <a:spLocks noChangeArrowheads="1"/>
              </p:cNvSpPr>
              <p:nvPr/>
            </p:nvSpPr>
            <p:spPr bwMode="auto">
              <a:xfrm>
                <a:off x="2160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" name="Rectangle 7" descr="Solid diamond"/>
              <p:cNvSpPr>
                <a:spLocks noChangeArrowheads="1"/>
              </p:cNvSpPr>
              <p:nvPr/>
            </p:nvSpPr>
            <p:spPr bwMode="auto">
              <a:xfrm>
                <a:off x="2352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" name="Rectangle 8" descr="Solid diamond"/>
              <p:cNvSpPr>
                <a:spLocks noChangeArrowheads="1"/>
              </p:cNvSpPr>
              <p:nvPr/>
            </p:nvSpPr>
            <p:spPr bwMode="auto">
              <a:xfrm>
                <a:off x="2544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2736" y="124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" name="Rectangle 12" descr="Solid diamond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2160" y="163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2352" y="163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2544" y="163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3" name="Rectangle 17"/>
              <p:cNvSpPr>
                <a:spLocks noChangeArrowheads="1"/>
              </p:cNvSpPr>
              <p:nvPr/>
            </p:nvSpPr>
            <p:spPr bwMode="auto">
              <a:xfrm>
                <a:off x="2736" y="163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2160" y="182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2544" y="182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736" y="182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9" name="Rectangle 23" descr="Solid diamond"/>
              <p:cNvSpPr>
                <a:spLocks noChangeArrowheads="1"/>
              </p:cNvSpPr>
              <p:nvPr/>
            </p:nvSpPr>
            <p:spPr bwMode="auto">
              <a:xfrm>
                <a:off x="2352" y="201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0" name="Rectangle 24" descr="Solid diamond"/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1" name="Rectangle 25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2" name="Rectangle 26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3" name="Rectangle 27"/>
              <p:cNvSpPr>
                <a:spLocks noChangeArrowheads="1"/>
              </p:cNvSpPr>
              <p:nvPr/>
            </p:nvSpPr>
            <p:spPr bwMode="auto">
              <a:xfrm>
                <a:off x="2352" y="220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4" name="Rectangle 28" descr="Solid diamond"/>
              <p:cNvSpPr>
                <a:spLocks noChangeArrowheads="1"/>
              </p:cNvSpPr>
              <p:nvPr/>
            </p:nvSpPr>
            <p:spPr bwMode="auto">
              <a:xfrm>
                <a:off x="2544" y="220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5" name="Rectangle 29"/>
              <p:cNvSpPr>
                <a:spLocks noChangeArrowheads="1"/>
              </p:cNvSpPr>
              <p:nvPr/>
            </p:nvSpPr>
            <p:spPr bwMode="auto">
              <a:xfrm>
                <a:off x="2736" y="220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7" name="Rectangle 31"/>
              <p:cNvSpPr>
                <a:spLocks noChangeArrowheads="1"/>
              </p:cNvSpPr>
              <p:nvPr/>
            </p:nvSpPr>
            <p:spPr bwMode="auto">
              <a:xfrm>
                <a:off x="2352" y="240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2544" y="240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9" name="Rectangle 33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2160" y="259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1" name="Rectangle 35"/>
              <p:cNvSpPr>
                <a:spLocks noChangeArrowheads="1"/>
              </p:cNvSpPr>
              <p:nvPr/>
            </p:nvSpPr>
            <p:spPr bwMode="auto">
              <a:xfrm>
                <a:off x="2352" y="259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2" name="Rectangle 36" descr="Solid diamond"/>
              <p:cNvSpPr>
                <a:spLocks noChangeArrowheads="1"/>
              </p:cNvSpPr>
              <p:nvPr/>
            </p:nvSpPr>
            <p:spPr bwMode="auto">
              <a:xfrm>
                <a:off x="2544" y="2592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3" name="Rectangle 37"/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4" name="Rectangle 38" descr="Solid diamond"/>
              <p:cNvSpPr>
                <a:spLocks noChangeArrowheads="1"/>
              </p:cNvSpPr>
              <p:nvPr/>
            </p:nvSpPr>
            <p:spPr bwMode="auto">
              <a:xfrm>
                <a:off x="2160" y="2784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5" name="Rectangle 39" descr="Solid diamond"/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6" name="Rectangle 40"/>
              <p:cNvSpPr>
                <a:spLocks noChangeArrowheads="1"/>
              </p:cNvSpPr>
              <p:nvPr/>
            </p:nvSpPr>
            <p:spPr bwMode="auto">
              <a:xfrm>
                <a:off x="2544" y="278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1"/>
              <p:cNvSpPr>
                <a:spLocks noChangeArrowheads="1"/>
              </p:cNvSpPr>
              <p:nvPr/>
            </p:nvSpPr>
            <p:spPr bwMode="auto">
              <a:xfrm>
                <a:off x="2736" y="2784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8" name="Rectangle 42" descr="Solid diamond"/>
              <p:cNvSpPr>
                <a:spLocks noChangeArrowheads="1"/>
              </p:cNvSpPr>
              <p:nvPr/>
            </p:nvSpPr>
            <p:spPr bwMode="auto">
              <a:xfrm>
                <a:off x="2160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3" descr="Solid diamond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0" name="Rectangle 44" descr="Solid diamond"/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45" descr="Solid diamond"/>
              <p:cNvSpPr>
                <a:spLocks noChangeArrowheads="1"/>
              </p:cNvSpPr>
              <p:nvPr/>
            </p:nvSpPr>
            <p:spPr bwMode="auto">
              <a:xfrm>
                <a:off x="2736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46"/>
              <p:cNvSpPr>
                <a:spLocks noChangeArrowheads="1"/>
              </p:cNvSpPr>
              <p:nvPr/>
            </p:nvSpPr>
            <p:spPr bwMode="auto">
              <a:xfrm>
                <a:off x="2160" y="316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3" name="Rectangle 47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48"/>
              <p:cNvSpPr>
                <a:spLocks noChangeArrowheads="1"/>
              </p:cNvSpPr>
              <p:nvPr/>
            </p:nvSpPr>
            <p:spPr bwMode="auto">
              <a:xfrm>
                <a:off x="2544" y="316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49"/>
              <p:cNvSpPr>
                <a:spLocks noChangeArrowheads="1"/>
              </p:cNvSpPr>
              <p:nvPr/>
            </p:nvSpPr>
            <p:spPr bwMode="auto">
              <a:xfrm>
                <a:off x="2736" y="3168"/>
                <a:ext cx="192" cy="192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sp>
          <p:nvSpPr>
            <p:cNvPr id="9" name="Line 50"/>
            <p:cNvSpPr>
              <a:spLocks noChangeShapeType="1"/>
            </p:cNvSpPr>
            <p:nvPr/>
          </p:nvSpPr>
          <p:spPr bwMode="auto">
            <a:xfrm>
              <a:off x="2160" y="1056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sz="20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Line 51"/>
            <p:cNvSpPr>
              <a:spLocks noChangeShapeType="1"/>
            </p:cNvSpPr>
            <p:nvPr/>
          </p:nvSpPr>
          <p:spPr bwMode="auto">
            <a:xfrm>
              <a:off x="1872" y="1824"/>
              <a:ext cx="0" cy="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sz="20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Text Box 52"/>
            <p:cNvSpPr txBox="1">
              <a:spLocks noChangeArrowheads="1"/>
            </p:cNvSpPr>
            <p:nvPr/>
          </p:nvSpPr>
          <p:spPr bwMode="auto">
            <a:xfrm>
              <a:off x="1382" y="2183"/>
              <a:ext cx="558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i="1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Time</a:t>
              </a:r>
            </a:p>
          </p:txBody>
        </p:sp>
      </p:grp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4572000" y="2923311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5181600" y="2655024"/>
            <a:ext cx="3657600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Completely idle cycle (</a:t>
            </a:r>
            <a:r>
              <a:rPr lang="en-US" sz="2400" b="1" i="1" dirty="0">
                <a:solidFill>
                  <a:srgbClr val="FC0128"/>
                </a:solidFill>
                <a:latin typeface="Calibri"/>
                <a:ea typeface="ＭＳ Ｐゴシック"/>
                <a:cs typeface="Calibri"/>
              </a:rPr>
              <a:t>vertical waste</a:t>
            </a: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)</a:t>
            </a:r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H="1" flipV="1">
            <a:off x="2743200" y="2277198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1524000" y="1896198"/>
            <a:ext cx="169227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Instruction issue</a:t>
            </a:r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V="1">
            <a:off x="4572000" y="4294911"/>
            <a:ext cx="762000" cy="1920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5410200" y="3950424"/>
            <a:ext cx="3124200" cy="120032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Partially filled cycle, i.e., IPC &lt; 4</a:t>
            </a:r>
          </a:p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(</a:t>
            </a:r>
            <a:r>
              <a:rPr lang="en-US" sz="2400" b="1" i="1" dirty="0">
                <a:solidFill>
                  <a:srgbClr val="FC0128"/>
                </a:solidFill>
                <a:latin typeface="Calibri"/>
                <a:ea typeface="ＭＳ Ｐゴシック"/>
                <a:cs typeface="Calibri"/>
              </a:rPr>
              <a:t>horizontal waste</a:t>
            </a: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282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Vertical Multithreading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5364003"/>
            <a:ext cx="84878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Cycle-by-cycle interleaving removes vertical waste, but leaves some horizontal waste</a:t>
            </a:r>
          </a:p>
        </p:txBody>
      </p:sp>
      <p:sp>
        <p:nvSpPr>
          <p:cNvPr id="6" name="Rectangle 4" descr="Solid diamond"/>
          <p:cNvSpPr>
            <a:spLocks noChangeArrowheads="1"/>
          </p:cNvSpPr>
          <p:nvPr/>
        </p:nvSpPr>
        <p:spPr bwMode="auto">
          <a:xfrm>
            <a:off x="3382433" y="19398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" name="Rectangle 5" descr="Solid diamond"/>
          <p:cNvSpPr>
            <a:spLocks noChangeArrowheads="1"/>
          </p:cNvSpPr>
          <p:nvPr/>
        </p:nvSpPr>
        <p:spPr bwMode="auto">
          <a:xfrm>
            <a:off x="3687233" y="19398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" name="Rectangle 6" descr="Solid diamond"/>
          <p:cNvSpPr>
            <a:spLocks noChangeArrowheads="1"/>
          </p:cNvSpPr>
          <p:nvPr/>
        </p:nvSpPr>
        <p:spPr bwMode="auto">
          <a:xfrm>
            <a:off x="3992033" y="19398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296833" y="1939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382433" y="22446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687233" y="22446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" name="Rectangle 10" descr="Solid diamond"/>
          <p:cNvSpPr>
            <a:spLocks noChangeArrowheads="1"/>
          </p:cNvSpPr>
          <p:nvPr/>
        </p:nvSpPr>
        <p:spPr bwMode="auto">
          <a:xfrm>
            <a:off x="3992033" y="22446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296833" y="22446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382433" y="25494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5" name="Rectangle 13" descr="Wide upward diagonal"/>
          <p:cNvSpPr>
            <a:spLocks noChangeArrowheads="1"/>
          </p:cNvSpPr>
          <p:nvPr/>
        </p:nvSpPr>
        <p:spPr bwMode="auto">
          <a:xfrm>
            <a:off x="3687233" y="25494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6" name="Rectangle 14" descr="Wide upward diagonal"/>
          <p:cNvSpPr>
            <a:spLocks noChangeArrowheads="1"/>
          </p:cNvSpPr>
          <p:nvPr/>
        </p:nvSpPr>
        <p:spPr bwMode="auto">
          <a:xfrm>
            <a:off x="3992033" y="25494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296833" y="25494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382433" y="28542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3687233" y="28542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0" name="Rectangle 18" descr="Wide upward diagonal"/>
          <p:cNvSpPr>
            <a:spLocks noChangeArrowheads="1"/>
          </p:cNvSpPr>
          <p:nvPr/>
        </p:nvSpPr>
        <p:spPr bwMode="auto">
          <a:xfrm>
            <a:off x="3992033" y="28542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4296833" y="28542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3382433" y="31590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1" descr="Solid diamond"/>
          <p:cNvSpPr>
            <a:spLocks noChangeArrowheads="1"/>
          </p:cNvSpPr>
          <p:nvPr/>
        </p:nvSpPr>
        <p:spPr bwMode="auto">
          <a:xfrm>
            <a:off x="3687233" y="3159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ectangle 22" descr="Solid diamond"/>
          <p:cNvSpPr>
            <a:spLocks noChangeArrowheads="1"/>
          </p:cNvSpPr>
          <p:nvPr/>
        </p:nvSpPr>
        <p:spPr bwMode="auto">
          <a:xfrm>
            <a:off x="3992033" y="3159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4296833" y="31590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382433" y="3463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3687233" y="3463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8" name="Rectangle 26" descr="Solid diamond"/>
          <p:cNvSpPr>
            <a:spLocks noChangeArrowheads="1"/>
          </p:cNvSpPr>
          <p:nvPr/>
        </p:nvSpPr>
        <p:spPr bwMode="auto">
          <a:xfrm>
            <a:off x="3992033" y="34638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296833" y="3463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0" name="Rectangle 28" descr="Wide upward diagonal"/>
          <p:cNvSpPr>
            <a:spLocks noChangeArrowheads="1"/>
          </p:cNvSpPr>
          <p:nvPr/>
        </p:nvSpPr>
        <p:spPr bwMode="auto">
          <a:xfrm>
            <a:off x="3382433" y="37686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1" name="Rectangle 29" descr="Wide upward diagonal"/>
          <p:cNvSpPr>
            <a:spLocks noChangeArrowheads="1"/>
          </p:cNvSpPr>
          <p:nvPr/>
        </p:nvSpPr>
        <p:spPr bwMode="auto">
          <a:xfrm>
            <a:off x="3687233" y="37686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3992033" y="37686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296833" y="37686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3382433" y="40734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3687233" y="40734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4" descr="Solid diamond"/>
          <p:cNvSpPr>
            <a:spLocks noChangeArrowheads="1"/>
          </p:cNvSpPr>
          <p:nvPr/>
        </p:nvSpPr>
        <p:spPr bwMode="auto">
          <a:xfrm>
            <a:off x="3992033" y="40734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4296833" y="40734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6" descr="Solid diamond"/>
          <p:cNvSpPr>
            <a:spLocks noChangeArrowheads="1"/>
          </p:cNvSpPr>
          <p:nvPr/>
        </p:nvSpPr>
        <p:spPr bwMode="auto">
          <a:xfrm>
            <a:off x="3382433" y="43782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7" descr="Solid diamond"/>
          <p:cNvSpPr>
            <a:spLocks noChangeArrowheads="1"/>
          </p:cNvSpPr>
          <p:nvPr/>
        </p:nvSpPr>
        <p:spPr bwMode="auto">
          <a:xfrm>
            <a:off x="3687233" y="43782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3992033" y="43782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296833" y="43782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2" name="Rectangle 40" descr="Solid diamond"/>
          <p:cNvSpPr>
            <a:spLocks noChangeArrowheads="1"/>
          </p:cNvSpPr>
          <p:nvPr/>
        </p:nvSpPr>
        <p:spPr bwMode="auto">
          <a:xfrm>
            <a:off x="3382433" y="4683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3" name="Rectangle 41" descr="Solid diamond"/>
          <p:cNvSpPr>
            <a:spLocks noChangeArrowheads="1"/>
          </p:cNvSpPr>
          <p:nvPr/>
        </p:nvSpPr>
        <p:spPr bwMode="auto">
          <a:xfrm>
            <a:off x="3687233" y="4683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Rectangle 42" descr="Solid diamond"/>
          <p:cNvSpPr>
            <a:spLocks noChangeArrowheads="1"/>
          </p:cNvSpPr>
          <p:nvPr/>
        </p:nvSpPr>
        <p:spPr bwMode="auto">
          <a:xfrm>
            <a:off x="3992033" y="4683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5" name="Rectangle 43" descr="Solid diamond"/>
          <p:cNvSpPr>
            <a:spLocks noChangeArrowheads="1"/>
          </p:cNvSpPr>
          <p:nvPr/>
        </p:nvSpPr>
        <p:spPr bwMode="auto">
          <a:xfrm>
            <a:off x="4296833" y="4683045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3382433" y="4987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3687233" y="4987845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8" name="Rectangle 46" descr="Wide upward diagonal"/>
          <p:cNvSpPr>
            <a:spLocks noChangeArrowheads="1"/>
          </p:cNvSpPr>
          <p:nvPr/>
        </p:nvSpPr>
        <p:spPr bwMode="auto">
          <a:xfrm>
            <a:off x="3992033" y="49878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9" name="Rectangle 47" descr="Wide upward diagonal"/>
          <p:cNvSpPr>
            <a:spLocks noChangeArrowheads="1"/>
          </p:cNvSpPr>
          <p:nvPr/>
        </p:nvSpPr>
        <p:spPr bwMode="auto">
          <a:xfrm>
            <a:off x="4296833" y="4987845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3382433" y="1635045"/>
            <a:ext cx="1219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290358" y="1214358"/>
            <a:ext cx="1703173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Issue width</a:t>
            </a: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2925233" y="2854245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2147358" y="3424158"/>
            <a:ext cx="88564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Time</a:t>
            </a:r>
          </a:p>
        </p:txBody>
      </p:sp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5363633" y="2397045"/>
            <a:ext cx="3505200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Second thread interleaved cycle-by-cycle</a:t>
            </a: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flipH="1" flipV="1">
            <a:off x="2772833" y="2016045"/>
            <a:ext cx="6858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6" name="Text Box 54"/>
          <p:cNvSpPr txBox="1">
            <a:spLocks noChangeArrowheads="1"/>
          </p:cNvSpPr>
          <p:nvPr/>
        </p:nvSpPr>
        <p:spPr bwMode="auto">
          <a:xfrm>
            <a:off x="1325033" y="1635045"/>
            <a:ext cx="192087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Instruction issue</a:t>
            </a:r>
          </a:p>
        </p:txBody>
      </p:sp>
      <p:sp>
        <p:nvSpPr>
          <p:cNvPr id="57" name="Line 55"/>
          <p:cNvSpPr>
            <a:spLocks noChangeShapeType="1"/>
          </p:cNvSpPr>
          <p:nvPr/>
        </p:nvSpPr>
        <p:spPr bwMode="auto">
          <a:xfrm flipV="1">
            <a:off x="4601633" y="4073445"/>
            <a:ext cx="7620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8" name="Text Box 56"/>
          <p:cNvSpPr txBox="1">
            <a:spLocks noChangeArrowheads="1"/>
          </p:cNvSpPr>
          <p:nvPr/>
        </p:nvSpPr>
        <p:spPr bwMode="auto">
          <a:xfrm>
            <a:off x="5363633" y="3692445"/>
            <a:ext cx="3200400" cy="120032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Partially filled cycle, i.e., IPC &lt; 4</a:t>
            </a:r>
          </a:p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(</a:t>
            </a:r>
            <a:r>
              <a:rPr lang="en-US" sz="2400" b="1" i="1" dirty="0">
                <a:solidFill>
                  <a:srgbClr val="FC0128"/>
                </a:solidFill>
                <a:latin typeface="Calibri"/>
                <a:ea typeface="ＭＳ Ｐゴシック"/>
                <a:cs typeface="Calibri"/>
              </a:rPr>
              <a:t>horizontal waste</a:t>
            </a: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)</a:t>
            </a:r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 flipV="1">
            <a:off x="4601633" y="2625645"/>
            <a:ext cx="762000" cy="1158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932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Chip Multiprocessing (CMP)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556492" y="5221288"/>
            <a:ext cx="848783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What is the effect of splitting into multiple processors?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reduces horizontal waste,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leaves some vertical waste, and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puts upper limit on peak throughput of each thread.</a:t>
            </a:r>
          </a:p>
        </p:txBody>
      </p:sp>
      <p:sp>
        <p:nvSpPr>
          <p:cNvPr id="6" name="Rectangle 4" descr="Solid diamond"/>
          <p:cNvSpPr>
            <a:spLocks noChangeArrowheads="1"/>
          </p:cNvSpPr>
          <p:nvPr/>
        </p:nvSpPr>
        <p:spPr bwMode="auto">
          <a:xfrm>
            <a:off x="3723554" y="18684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" name="Rectangle 5" descr="Solid diamond"/>
          <p:cNvSpPr>
            <a:spLocks noChangeArrowheads="1"/>
          </p:cNvSpPr>
          <p:nvPr/>
        </p:nvSpPr>
        <p:spPr bwMode="auto">
          <a:xfrm>
            <a:off x="4028354" y="18684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" name="Rectangle 6" descr="Wide upward diagonal"/>
          <p:cNvSpPr>
            <a:spLocks noChangeArrowheads="1"/>
          </p:cNvSpPr>
          <p:nvPr/>
        </p:nvSpPr>
        <p:spPr bwMode="auto">
          <a:xfrm>
            <a:off x="4569691" y="18684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874491" y="1868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723554" y="21732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028354" y="21732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569691" y="21732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" name="Rectangle 11" descr="Wide upward diagonal"/>
          <p:cNvSpPr>
            <a:spLocks noChangeArrowheads="1"/>
          </p:cNvSpPr>
          <p:nvPr/>
        </p:nvSpPr>
        <p:spPr bwMode="auto">
          <a:xfrm>
            <a:off x="4874491" y="21732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723554" y="24780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5" name="Rectangle 13" descr="Solid diamond"/>
          <p:cNvSpPr>
            <a:spLocks noChangeArrowheads="1"/>
          </p:cNvSpPr>
          <p:nvPr/>
        </p:nvSpPr>
        <p:spPr bwMode="auto">
          <a:xfrm>
            <a:off x="4028354" y="24780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6" name="Rectangle 14" descr="Wide upward diagonal"/>
          <p:cNvSpPr>
            <a:spLocks noChangeArrowheads="1"/>
          </p:cNvSpPr>
          <p:nvPr/>
        </p:nvSpPr>
        <p:spPr bwMode="auto">
          <a:xfrm>
            <a:off x="4569691" y="24780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874491" y="24780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723554" y="2782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028354" y="2782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4569691" y="2782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4874491" y="2782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3723554" y="30876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1" descr="Solid diamond"/>
          <p:cNvSpPr>
            <a:spLocks noChangeArrowheads="1"/>
          </p:cNvSpPr>
          <p:nvPr/>
        </p:nvSpPr>
        <p:spPr bwMode="auto">
          <a:xfrm>
            <a:off x="4028354" y="30876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ectangle 22" descr="Wide upward diagonal"/>
          <p:cNvSpPr>
            <a:spLocks noChangeArrowheads="1"/>
          </p:cNvSpPr>
          <p:nvPr/>
        </p:nvSpPr>
        <p:spPr bwMode="auto">
          <a:xfrm>
            <a:off x="4569691" y="30876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5" name="Rectangle 23" descr="Wide upward diagonal"/>
          <p:cNvSpPr>
            <a:spLocks noChangeArrowheads="1"/>
          </p:cNvSpPr>
          <p:nvPr/>
        </p:nvSpPr>
        <p:spPr bwMode="auto">
          <a:xfrm>
            <a:off x="4874491" y="30876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723554" y="3392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028354" y="3392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8" name="Rectangle 26" descr="Wide upward diagonal"/>
          <p:cNvSpPr>
            <a:spLocks noChangeArrowheads="1"/>
          </p:cNvSpPr>
          <p:nvPr/>
        </p:nvSpPr>
        <p:spPr bwMode="auto">
          <a:xfrm>
            <a:off x="4569691" y="33924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874491" y="3392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0" name="Rectangle 28" descr="Solid diamond"/>
          <p:cNvSpPr>
            <a:spLocks noChangeArrowheads="1"/>
          </p:cNvSpPr>
          <p:nvPr/>
        </p:nvSpPr>
        <p:spPr bwMode="auto">
          <a:xfrm>
            <a:off x="3723554" y="36972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1" name="Rectangle 29" descr="Solid diamond"/>
          <p:cNvSpPr>
            <a:spLocks noChangeArrowheads="1"/>
          </p:cNvSpPr>
          <p:nvPr/>
        </p:nvSpPr>
        <p:spPr bwMode="auto">
          <a:xfrm>
            <a:off x="4028354" y="36972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4569691" y="36972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874491" y="36972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3723554" y="40020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4028354" y="40020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4" descr="Wide upward diagonal"/>
          <p:cNvSpPr>
            <a:spLocks noChangeArrowheads="1"/>
          </p:cNvSpPr>
          <p:nvPr/>
        </p:nvSpPr>
        <p:spPr bwMode="auto">
          <a:xfrm>
            <a:off x="4569691" y="40020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4874491" y="40020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6" descr="Solid diamond"/>
          <p:cNvSpPr>
            <a:spLocks noChangeArrowheads="1"/>
          </p:cNvSpPr>
          <p:nvPr/>
        </p:nvSpPr>
        <p:spPr bwMode="auto">
          <a:xfrm>
            <a:off x="3723554" y="43068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7" descr="Solid diamond"/>
          <p:cNvSpPr>
            <a:spLocks noChangeArrowheads="1"/>
          </p:cNvSpPr>
          <p:nvPr/>
        </p:nvSpPr>
        <p:spPr bwMode="auto">
          <a:xfrm>
            <a:off x="4028354" y="43068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569691" y="4306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4874491" y="43068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2" name="Rectangle 40" descr="Solid diamond"/>
          <p:cNvSpPr>
            <a:spLocks noChangeArrowheads="1"/>
          </p:cNvSpPr>
          <p:nvPr/>
        </p:nvSpPr>
        <p:spPr bwMode="auto">
          <a:xfrm>
            <a:off x="3723554" y="46116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3" name="Rectangle 41" descr="Solid diamond"/>
          <p:cNvSpPr>
            <a:spLocks noChangeArrowheads="1"/>
          </p:cNvSpPr>
          <p:nvPr/>
        </p:nvSpPr>
        <p:spPr bwMode="auto">
          <a:xfrm>
            <a:off x="4028354" y="4611688"/>
            <a:ext cx="304800" cy="304800"/>
          </a:xfrm>
          <a:prstGeom prst="rect">
            <a:avLst/>
          </a:prstGeom>
          <a:pattFill prst="solidDmnd">
            <a:fgClr>
              <a:schemeClr val="accent1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Rectangle 42" descr="Wide upward diagonal"/>
          <p:cNvSpPr>
            <a:spLocks noChangeArrowheads="1"/>
          </p:cNvSpPr>
          <p:nvPr/>
        </p:nvSpPr>
        <p:spPr bwMode="auto">
          <a:xfrm>
            <a:off x="4569691" y="46116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5" name="Rectangle 43" descr="Wide upward diagonal"/>
          <p:cNvSpPr>
            <a:spLocks noChangeArrowheads="1"/>
          </p:cNvSpPr>
          <p:nvPr/>
        </p:nvSpPr>
        <p:spPr bwMode="auto">
          <a:xfrm>
            <a:off x="4874491" y="46116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3723554" y="4916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4028354" y="4916488"/>
            <a:ext cx="304800" cy="304800"/>
          </a:xfrm>
          <a:prstGeom prst="rect">
            <a:avLst/>
          </a:prstGeom>
          <a:solidFill>
            <a:schemeClr val="folHlink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8" name="Rectangle 46" descr="Wide upward diagonal"/>
          <p:cNvSpPr>
            <a:spLocks noChangeArrowheads="1"/>
          </p:cNvSpPr>
          <p:nvPr/>
        </p:nvSpPr>
        <p:spPr bwMode="auto">
          <a:xfrm>
            <a:off x="4569691" y="49164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9" name="Rectangle 47" descr="Wide upward diagonal"/>
          <p:cNvSpPr>
            <a:spLocks noChangeArrowheads="1"/>
          </p:cNvSpPr>
          <p:nvPr/>
        </p:nvSpPr>
        <p:spPr bwMode="auto">
          <a:xfrm>
            <a:off x="4874491" y="4916488"/>
            <a:ext cx="304800" cy="304800"/>
          </a:xfrm>
          <a:prstGeom prst="rect">
            <a:avLst/>
          </a:prstGeom>
          <a:pattFill prst="wdUpDiag">
            <a:fgClr>
              <a:srgbClr val="FF9933"/>
            </a:fgClr>
            <a:bgClr>
              <a:srgbClr val="FFFFFF"/>
            </a:bgClr>
          </a:patt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3679104" y="1654175"/>
            <a:ext cx="633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677515" y="1143000"/>
            <a:ext cx="1781175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Issue width</a:t>
            </a: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3266354" y="2782888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2334491" y="2946400"/>
            <a:ext cx="885642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Time</a:t>
            </a:r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>
            <a:off x="4577629" y="1636713"/>
            <a:ext cx="6334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941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381000" y="138546"/>
            <a:ext cx="703897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Ideal Superscalar Multithreading 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sz="2400" dirty="0">
                <a:solidFill>
                  <a:srgbClr val="CC0000"/>
                </a:solidFill>
                <a:latin typeface="Arial" panose="020B0604020202020204" pitchFamily="34" charset="0"/>
              </a:rPr>
              <a:t>[</a:t>
            </a:r>
            <a:r>
              <a:rPr lang="en-US" altLang="en-US" sz="2400" dirty="0" err="1">
                <a:solidFill>
                  <a:srgbClr val="CC0000"/>
                </a:solidFill>
                <a:latin typeface="Arial" panose="020B0604020202020204" pitchFamily="34" charset="0"/>
              </a:rPr>
              <a:t>Tullsen</a:t>
            </a:r>
            <a:r>
              <a:rPr lang="en-US" altLang="en-US" sz="2400" dirty="0">
                <a:solidFill>
                  <a:srgbClr val="CC0000"/>
                </a:solidFill>
                <a:latin typeface="Arial" panose="020B0604020202020204" pitchFamily="34" charset="0"/>
              </a:rPr>
              <a:t>, Eggers, Levy, UW, 1995]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289983" y="5603258"/>
            <a:ext cx="84878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Interleave multiple threads to multiple issue slots with no restrictions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477293" y="1237750"/>
            <a:ext cx="2846388" cy="4078287"/>
            <a:chOff x="1574" y="791"/>
            <a:chExt cx="1793" cy="2569"/>
          </a:xfrm>
        </p:grpSpPr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2352" y="1248"/>
              <a:ext cx="768" cy="2112"/>
              <a:chOff x="2352" y="1248"/>
              <a:chExt cx="768" cy="2112"/>
            </a:xfrm>
          </p:grpSpPr>
          <p:sp>
            <p:nvSpPr>
              <p:cNvPr id="12" name="Rectangle 6" descr="Solid diamond"/>
              <p:cNvSpPr>
                <a:spLocks noChangeArrowheads="1"/>
              </p:cNvSpPr>
              <p:nvPr/>
            </p:nvSpPr>
            <p:spPr bwMode="auto">
              <a:xfrm>
                <a:off x="2352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" name="Rectangle 7" descr="Solid diamond"/>
              <p:cNvSpPr>
                <a:spLocks noChangeArrowheads="1"/>
              </p:cNvSpPr>
              <p:nvPr/>
            </p:nvSpPr>
            <p:spPr bwMode="auto">
              <a:xfrm>
                <a:off x="2544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" name="Rectangle 8" descr="Solid diamond"/>
              <p:cNvSpPr>
                <a:spLocks noChangeArrowheads="1"/>
              </p:cNvSpPr>
              <p:nvPr/>
            </p:nvSpPr>
            <p:spPr bwMode="auto">
              <a:xfrm>
                <a:off x="2736" y="124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2928" y="1248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7" name="Rectangle 11" descr="Dark horizontal"/>
              <p:cNvSpPr>
                <a:spLocks noChangeArrowheads="1"/>
              </p:cNvSpPr>
              <p:nvPr/>
            </p:nvSpPr>
            <p:spPr bwMode="auto">
              <a:xfrm>
                <a:off x="2544" y="1440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" name="Rectangle 12" descr="Solid diamond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2928" y="1440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2352" y="1632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1" name="Rectangle 15" descr="Wide upward diagonal"/>
              <p:cNvSpPr>
                <a:spLocks noChangeArrowheads="1"/>
              </p:cNvSpPr>
              <p:nvPr/>
            </p:nvSpPr>
            <p:spPr bwMode="auto">
              <a:xfrm>
                <a:off x="2544" y="1632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2" name="Rectangle 16" descr="Wide upward diagonal"/>
              <p:cNvSpPr>
                <a:spLocks noChangeArrowheads="1"/>
              </p:cNvSpPr>
              <p:nvPr/>
            </p:nvSpPr>
            <p:spPr bwMode="auto">
              <a:xfrm>
                <a:off x="2736" y="1632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3" name="Rectangle 17" descr="Solid diamond"/>
              <p:cNvSpPr>
                <a:spLocks noChangeArrowheads="1"/>
              </p:cNvSpPr>
              <p:nvPr/>
            </p:nvSpPr>
            <p:spPr bwMode="auto">
              <a:xfrm>
                <a:off x="2928" y="1632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4" name="Rectangle 18" descr="Dark horizontal"/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5" name="Rectangle 19" descr="Dark horizontal"/>
              <p:cNvSpPr>
                <a:spLocks noChangeArrowheads="1"/>
              </p:cNvSpPr>
              <p:nvPr/>
            </p:nvSpPr>
            <p:spPr bwMode="auto">
              <a:xfrm>
                <a:off x="2544" y="1824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6" name="Rectangle 20" descr="Wide upward diagonal"/>
              <p:cNvSpPr>
                <a:spLocks noChangeArrowheads="1"/>
              </p:cNvSpPr>
              <p:nvPr/>
            </p:nvSpPr>
            <p:spPr bwMode="auto">
              <a:xfrm>
                <a:off x="2736" y="1824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7" name="Rectangle 21" descr="Dark horizontal"/>
              <p:cNvSpPr>
                <a:spLocks noChangeArrowheads="1"/>
              </p:cNvSpPr>
              <p:nvPr/>
            </p:nvSpPr>
            <p:spPr bwMode="auto">
              <a:xfrm>
                <a:off x="2928" y="1824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8" name="Rectangle 22" descr="Dark horizontal"/>
              <p:cNvSpPr>
                <a:spLocks noChangeArrowheads="1"/>
              </p:cNvSpPr>
              <p:nvPr/>
            </p:nvSpPr>
            <p:spPr bwMode="auto">
              <a:xfrm>
                <a:off x="2352" y="2016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29" name="Rectangle 23" descr="Solid diamond"/>
              <p:cNvSpPr>
                <a:spLocks noChangeArrowheads="1"/>
              </p:cNvSpPr>
              <p:nvPr/>
            </p:nvSpPr>
            <p:spPr bwMode="auto">
              <a:xfrm>
                <a:off x="2544" y="201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0" name="Rectangle 24" descr="Solid diamond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1" name="Rectangle 25" descr="Wide upward diagonal"/>
              <p:cNvSpPr>
                <a:spLocks noChangeArrowheads="1"/>
              </p:cNvSpPr>
              <p:nvPr/>
            </p:nvSpPr>
            <p:spPr bwMode="auto">
              <a:xfrm>
                <a:off x="2928" y="2016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2" name="Rectangle 26"/>
              <p:cNvSpPr>
                <a:spLocks noChangeArrowheads="1"/>
              </p:cNvSpPr>
              <p:nvPr/>
            </p:nvSpPr>
            <p:spPr bwMode="auto">
              <a:xfrm>
                <a:off x="2352" y="2208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3" name="Rectangle 27"/>
              <p:cNvSpPr>
                <a:spLocks noChangeArrowheads="1"/>
              </p:cNvSpPr>
              <p:nvPr/>
            </p:nvSpPr>
            <p:spPr bwMode="auto">
              <a:xfrm>
                <a:off x="2544" y="2208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4" name="Rectangle 28" descr="Solid diamond"/>
              <p:cNvSpPr>
                <a:spLocks noChangeArrowheads="1"/>
              </p:cNvSpPr>
              <p:nvPr/>
            </p:nvSpPr>
            <p:spPr bwMode="auto">
              <a:xfrm>
                <a:off x="2736" y="2208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5" name="Rectangle 29" descr="Dark horizontal"/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6" name="Rectangle 30" descr="Wide upward diagonal"/>
              <p:cNvSpPr>
                <a:spLocks noChangeArrowheads="1"/>
              </p:cNvSpPr>
              <p:nvPr/>
            </p:nvSpPr>
            <p:spPr bwMode="auto">
              <a:xfrm>
                <a:off x="2352" y="2400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7" name="Rectangle 31" descr="Wide upward diagonal"/>
              <p:cNvSpPr>
                <a:spLocks noChangeArrowheads="1"/>
              </p:cNvSpPr>
              <p:nvPr/>
            </p:nvSpPr>
            <p:spPr bwMode="auto">
              <a:xfrm>
                <a:off x="2544" y="2400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2736" y="2400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9" name="Rectangle 33" descr="Dark horizontal"/>
              <p:cNvSpPr>
                <a:spLocks noChangeArrowheads="1"/>
              </p:cNvSpPr>
              <p:nvPr/>
            </p:nvSpPr>
            <p:spPr bwMode="auto">
              <a:xfrm>
                <a:off x="2928" y="2400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0" name="Rectangle 34" descr="Wide upward diagonal"/>
              <p:cNvSpPr>
                <a:spLocks noChangeArrowheads="1"/>
              </p:cNvSpPr>
              <p:nvPr/>
            </p:nvSpPr>
            <p:spPr bwMode="auto">
              <a:xfrm>
                <a:off x="2352" y="2592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1" name="Rectangle 35"/>
              <p:cNvSpPr>
                <a:spLocks noChangeArrowheads="1"/>
              </p:cNvSpPr>
              <p:nvPr/>
            </p:nvSpPr>
            <p:spPr bwMode="auto">
              <a:xfrm>
                <a:off x="2544" y="2592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2" name="Rectangle 36" descr="Solid diamond"/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3" name="Rectangle 37" descr="Dark horizontal"/>
              <p:cNvSpPr>
                <a:spLocks noChangeArrowheads="1"/>
              </p:cNvSpPr>
              <p:nvPr/>
            </p:nvSpPr>
            <p:spPr bwMode="auto">
              <a:xfrm>
                <a:off x="2928" y="2592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4" name="Rectangle 38" descr="Solid diamond"/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5" name="Rectangle 39" descr="Solid diamond"/>
              <p:cNvSpPr>
                <a:spLocks noChangeArrowheads="1"/>
              </p:cNvSpPr>
              <p:nvPr/>
            </p:nvSpPr>
            <p:spPr bwMode="auto">
              <a:xfrm>
                <a:off x="2544" y="2784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6" name="Rectangle 40"/>
              <p:cNvSpPr>
                <a:spLocks noChangeArrowheads="1"/>
              </p:cNvSpPr>
              <p:nvPr/>
            </p:nvSpPr>
            <p:spPr bwMode="auto">
              <a:xfrm>
                <a:off x="2736" y="2784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1"/>
              <p:cNvSpPr>
                <a:spLocks noChangeArrowheads="1"/>
              </p:cNvSpPr>
              <p:nvPr/>
            </p:nvSpPr>
            <p:spPr bwMode="auto">
              <a:xfrm>
                <a:off x="2928" y="2784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8" name="Rectangle 42" descr="Solid diamond"/>
              <p:cNvSpPr>
                <a:spLocks noChangeArrowheads="1"/>
              </p:cNvSpPr>
              <p:nvPr/>
            </p:nvSpPr>
            <p:spPr bwMode="auto">
              <a:xfrm>
                <a:off x="2352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3" descr="Solid diamond"/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0" name="Rectangle 44" descr="Solid diamond"/>
              <p:cNvSpPr>
                <a:spLocks noChangeArrowheads="1"/>
              </p:cNvSpPr>
              <p:nvPr/>
            </p:nvSpPr>
            <p:spPr bwMode="auto">
              <a:xfrm>
                <a:off x="2736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45" descr="Solid diamond"/>
              <p:cNvSpPr>
                <a:spLocks noChangeArrowheads="1"/>
              </p:cNvSpPr>
              <p:nvPr/>
            </p:nvSpPr>
            <p:spPr bwMode="auto">
              <a:xfrm>
                <a:off x="2928" y="2976"/>
                <a:ext cx="192" cy="192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46" descr="Dark horizontal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192" cy="192"/>
              </a:xfrm>
              <a:prstGeom prst="rect">
                <a:avLst/>
              </a:prstGeom>
              <a:pattFill prst="dkHorz">
                <a:fgClr>
                  <a:schemeClr val="accent2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3" name="Rectangle 47"/>
              <p:cNvSpPr>
                <a:spLocks noChangeArrowheads="1"/>
              </p:cNvSpPr>
              <p:nvPr/>
            </p:nvSpPr>
            <p:spPr bwMode="auto">
              <a:xfrm>
                <a:off x="2544" y="3168"/>
                <a:ext cx="192" cy="192"/>
              </a:xfrm>
              <a:prstGeom prst="rect">
                <a:avLst/>
              </a:prstGeom>
              <a:solidFill>
                <a:srgbClr val="9999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48" descr="Wide upward diagonal"/>
              <p:cNvSpPr>
                <a:spLocks noChangeArrowheads="1"/>
              </p:cNvSpPr>
              <p:nvPr/>
            </p:nvSpPr>
            <p:spPr bwMode="auto">
              <a:xfrm>
                <a:off x="2736" y="3168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49" descr="Wide upward diagonal"/>
              <p:cNvSpPr>
                <a:spLocks noChangeArrowheads="1"/>
              </p:cNvSpPr>
              <p:nvPr/>
            </p:nvSpPr>
            <p:spPr bwMode="auto">
              <a:xfrm>
                <a:off x="2928" y="3168"/>
                <a:ext cx="192" cy="19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rgbClr val="FFFFFF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sp>
          <p:nvSpPr>
            <p:cNvPr id="8" name="Line 50"/>
            <p:cNvSpPr>
              <a:spLocks noChangeShapeType="1"/>
            </p:cNvSpPr>
            <p:nvPr/>
          </p:nvSpPr>
          <p:spPr bwMode="auto">
            <a:xfrm>
              <a:off x="2352" y="1056"/>
              <a:ext cx="7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sz="20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Text Box 51"/>
            <p:cNvSpPr txBox="1">
              <a:spLocks noChangeArrowheads="1"/>
            </p:cNvSpPr>
            <p:nvPr/>
          </p:nvSpPr>
          <p:spPr bwMode="auto">
            <a:xfrm>
              <a:off x="2294" y="791"/>
              <a:ext cx="1073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i="1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Issue width</a:t>
              </a:r>
            </a:p>
          </p:txBody>
        </p:sp>
        <p:sp>
          <p:nvSpPr>
            <p:cNvPr id="10" name="Line 52"/>
            <p:cNvSpPr>
              <a:spLocks noChangeShapeType="1"/>
            </p:cNvSpPr>
            <p:nvPr/>
          </p:nvSpPr>
          <p:spPr bwMode="auto">
            <a:xfrm>
              <a:off x="2064" y="1824"/>
              <a:ext cx="0" cy="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/>
              <a:endParaRPr lang="en-US" sz="2000">
                <a:solidFill>
                  <a:srgbClr val="000000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Text Box 53"/>
            <p:cNvSpPr txBox="1">
              <a:spLocks noChangeArrowheads="1"/>
            </p:cNvSpPr>
            <p:nvPr/>
          </p:nvSpPr>
          <p:spPr bwMode="auto">
            <a:xfrm>
              <a:off x="1574" y="2183"/>
              <a:ext cx="558" cy="2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i="1">
                  <a:solidFill>
                    <a:srgbClr val="000000"/>
                  </a:solidFill>
                  <a:latin typeface="Calibri"/>
                  <a:ea typeface="ＭＳ Ｐゴシック"/>
                  <a:cs typeface="Calibri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63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 err="1">
                <a:solidFill>
                  <a:srgbClr val="CC0000"/>
                </a:solidFill>
                <a:latin typeface="Arial" panose="020B0604020202020204" pitchFamily="34" charset="0"/>
              </a:rPr>
              <a:t>Hyperthreading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17" y="1263651"/>
            <a:ext cx="6790099" cy="34290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33424" y="4703001"/>
            <a:ext cx="848783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SMT (HT): Logical CPUs &gt; Physical CPUs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Run multiple threads at the same time per core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Each thread has own architectural state (PC, Registers, etc.)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Share resources (cache, instruction unit, execution units)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Improves Core CPI (clock ticks per instruction)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May degrade Thread CPI (Utilization/Bandwidth v. Latency)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See http://dada.cs.washington.edu/smt/ </a:t>
            </a:r>
          </a:p>
        </p:txBody>
      </p:sp>
    </p:spTree>
    <p:extLst>
      <p:ext uri="{BB962C8B-B14F-4D97-AF65-F5344CB8AC3E}">
        <p14:creationId xmlns:p14="http://schemas.microsoft.com/office/powerpoint/2010/main" val="369038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Multithreaded Categories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1285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34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Initial Performance of SMT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Pentium-4 Extreme SMT yields 1.01 speedup for </a:t>
            </a:r>
            <a:r>
              <a:rPr lang="en-US" altLang="en-US" sz="2400" dirty="0" err="1">
                <a:latin typeface="Arial" panose="020B0604020202020204" pitchFamily="34" charset="0"/>
              </a:rPr>
              <a:t>SPECint_rate</a:t>
            </a:r>
            <a:r>
              <a:rPr lang="en-US" altLang="en-US" sz="2400" dirty="0">
                <a:latin typeface="Arial" panose="020B0604020202020204" pitchFamily="34" charset="0"/>
              </a:rPr>
              <a:t> benchmark and 1.07 for </a:t>
            </a:r>
            <a:r>
              <a:rPr lang="en-US" altLang="en-US" sz="2400" dirty="0" err="1">
                <a:latin typeface="Arial" panose="020B0604020202020204" pitchFamily="34" charset="0"/>
              </a:rPr>
              <a:t>SPECfp_rate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Pentium-4 is dual-threaded SMT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 err="1">
                <a:latin typeface="Arial" panose="020B0604020202020204" pitchFamily="34" charset="0"/>
              </a:rPr>
              <a:t>SPECRate</a:t>
            </a:r>
            <a:r>
              <a:rPr lang="en-US" altLang="en-US" sz="2000" dirty="0">
                <a:latin typeface="Arial" panose="020B0604020202020204" pitchFamily="34" charset="0"/>
              </a:rPr>
              <a:t> requires that each SPEC benchmark be run against a vendor-selected number of copies of the same benchmark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Running on Pentium-4 each of 26 SPEC benchmarks paired with every other (262 runs) speed-ups from 0.90 to 1.58; average was 1.20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Power 5, 8-processor server 1.23 faster for </a:t>
            </a:r>
            <a:r>
              <a:rPr lang="en-US" altLang="en-US" sz="2400" dirty="0" err="1">
                <a:latin typeface="Arial" panose="020B0604020202020204" pitchFamily="34" charset="0"/>
              </a:rPr>
              <a:t>SPECint_rate</a:t>
            </a:r>
            <a:r>
              <a:rPr lang="en-US" altLang="en-US" sz="2400" dirty="0">
                <a:latin typeface="Arial" panose="020B0604020202020204" pitchFamily="34" charset="0"/>
              </a:rPr>
              <a:t> with SMT, 1.16 faster for </a:t>
            </a:r>
            <a:r>
              <a:rPr lang="en-US" altLang="en-US" sz="2400" dirty="0" err="1">
                <a:latin typeface="Arial" panose="020B0604020202020204" pitchFamily="34" charset="0"/>
              </a:rPr>
              <a:t>SPECfp_rate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Power 5 running 2 copies of each app speedup between 0.89 and 1.41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Most gained some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 err="1">
                <a:latin typeface="Arial" panose="020B0604020202020204" pitchFamily="34" charset="0"/>
              </a:rPr>
              <a:t>Fl.Pt</a:t>
            </a:r>
            <a:r>
              <a:rPr lang="en-US" altLang="en-US" sz="2000" dirty="0">
                <a:latin typeface="Arial" panose="020B0604020202020204" pitchFamily="34" charset="0"/>
              </a:rPr>
              <a:t>. apps had most cache conflicts and least gains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03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7E7172D4-ACBE-FD46-A8B4-90AFB7F7E575}"/>
              </a:ext>
            </a:extLst>
          </p:cNvPr>
          <p:cNvSpPr txBox="1"/>
          <p:nvPr/>
        </p:nvSpPr>
        <p:spPr>
          <a:xfrm>
            <a:off x="715330" y="6457832"/>
            <a:ext cx="7800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Bulpin</a:t>
            </a:r>
            <a:r>
              <a:rPr lang="en-US" dirty="0">
                <a:solidFill>
                  <a:srgbClr val="000000"/>
                </a:solidFill>
              </a:rPr>
              <a:t> et al, “</a:t>
            </a:r>
            <a:r>
              <a:rPr lang="en-US" i="1" dirty="0">
                <a:solidFill>
                  <a:srgbClr val="000000"/>
                </a:solidFill>
              </a:rPr>
              <a:t>Multiprogramming Performance of Pentium 4 with Hyper-Threading”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0740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SMT Performance: Application Interaction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417505" y="1436604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AB91F13-1798-5845-83AF-0BA55A2D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06" y="1275254"/>
            <a:ext cx="7068026" cy="50546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79490" y="2123288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endParaRPr lang="en-US" sz="2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99DA569-9BF6-B74A-8766-CF0F4DF1D602}"/>
              </a:ext>
            </a:extLst>
          </p:cNvPr>
          <p:cNvSpPr/>
          <p:nvPr/>
        </p:nvSpPr>
        <p:spPr>
          <a:xfrm>
            <a:off x="2180856" y="2928896"/>
            <a:ext cx="4277094" cy="349016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52FAFC-A825-484F-A3A8-1BB33A3CA994}"/>
              </a:ext>
            </a:extLst>
          </p:cNvPr>
          <p:cNvSpPr/>
          <p:nvPr/>
        </p:nvSpPr>
        <p:spPr>
          <a:xfrm>
            <a:off x="2183400" y="2094324"/>
            <a:ext cx="4277095" cy="63778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3DF37E9-B44C-4E4F-AB87-A52EC348FA5F}"/>
              </a:ext>
            </a:extLst>
          </p:cNvPr>
          <p:cNvSpPr txBox="1"/>
          <p:nvPr/>
        </p:nvSpPr>
        <p:spPr>
          <a:xfrm>
            <a:off x="2605398" y="3028548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affected by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7283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89337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SMT Performance: Application Interaction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3ECE48A2-2EE8-D144-88F4-AD39E485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36" y="1229835"/>
            <a:ext cx="7068026" cy="50546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97120" y="2077869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endParaRPr lang="en-US" sz="2400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7E7172D4-ACBE-FD46-A8B4-90AFB7F7E575}"/>
              </a:ext>
            </a:extLst>
          </p:cNvPr>
          <p:cNvSpPr txBox="1"/>
          <p:nvPr/>
        </p:nvSpPr>
        <p:spPr>
          <a:xfrm>
            <a:off x="800995" y="6453773"/>
            <a:ext cx="754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Bulpin</a:t>
            </a:r>
            <a:r>
              <a:rPr lang="en-US" dirty="0">
                <a:solidFill>
                  <a:srgbClr val="000000"/>
                </a:solidFill>
              </a:rPr>
              <a:t> et al, “</a:t>
            </a:r>
            <a:r>
              <a:rPr lang="en-US" i="1" dirty="0">
                <a:solidFill>
                  <a:srgbClr val="000000"/>
                </a:solidFill>
              </a:rPr>
              <a:t>Multiprogramming Performance of Pentium 4 with Hyper-Threading”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452FAFC-A825-484F-A3A8-1BB33A3CA994}"/>
              </a:ext>
            </a:extLst>
          </p:cNvPr>
          <p:cNvSpPr/>
          <p:nvPr/>
        </p:nvSpPr>
        <p:spPr>
          <a:xfrm>
            <a:off x="2205999" y="2863259"/>
            <a:ext cx="648740" cy="350986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D3E7E-FCA4-454A-9285-9EA3734058E5}"/>
              </a:ext>
            </a:extLst>
          </p:cNvPr>
          <p:cNvSpPr/>
          <p:nvPr/>
        </p:nvSpPr>
        <p:spPr>
          <a:xfrm>
            <a:off x="3008694" y="2077933"/>
            <a:ext cx="3512976" cy="59093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57B17-8EE6-654A-8B83-5CFF074793F9}"/>
              </a:ext>
            </a:extLst>
          </p:cNvPr>
          <p:cNvSpPr/>
          <p:nvPr/>
        </p:nvSpPr>
        <p:spPr>
          <a:xfrm>
            <a:off x="3025993" y="2863259"/>
            <a:ext cx="3495677" cy="3510385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401477-21B7-8543-9130-69F2FA84EB17}"/>
              </a:ext>
            </a:extLst>
          </p:cNvPr>
          <p:cNvSpPr/>
          <p:nvPr/>
        </p:nvSpPr>
        <p:spPr>
          <a:xfrm>
            <a:off x="2262633" y="2089377"/>
            <a:ext cx="582775" cy="60748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A30C15-37B6-EA46-AE18-E626CC8AC0E4}"/>
              </a:ext>
            </a:extLst>
          </p:cNvPr>
          <p:cNvSpPr txBox="1"/>
          <p:nvPr/>
        </p:nvSpPr>
        <p:spPr>
          <a:xfrm>
            <a:off x="3557451" y="4443244"/>
            <a:ext cx="151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Doesn’t play nice  </a:t>
            </a:r>
          </a:p>
        </p:txBody>
      </p:sp>
      <p:sp>
        <p:nvSpPr>
          <p:cNvPr id="15" name="Right Brace 6">
            <a:extLst>
              <a:ext uri="{FF2B5EF4-FFF2-40B4-BE49-F238E27FC236}">
                <a16:creationId xmlns:a16="http://schemas.microsoft.com/office/drawing/2014/main" id="{C5B97BD1-46C5-F449-A9FD-3C0C018C3BC6}"/>
              </a:ext>
            </a:extLst>
          </p:cNvPr>
          <p:cNvSpPr/>
          <p:nvPr/>
        </p:nvSpPr>
        <p:spPr bwMode="auto">
          <a:xfrm>
            <a:off x="3087454" y="2948865"/>
            <a:ext cx="388420" cy="3323179"/>
          </a:xfrm>
          <a:prstGeom prst="rightBrace">
            <a:avLst>
              <a:gd name="adj1" fmla="val 8333"/>
              <a:gd name="adj2" fmla="val 50284"/>
            </a:avLst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Performance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830204"/>
              </p:ext>
            </p:extLst>
          </p:nvPr>
        </p:nvGraphicFramePr>
        <p:xfrm>
          <a:off x="222860" y="2156402"/>
          <a:ext cx="8628065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1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8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0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6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T="34290" marB="3429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Gflops</a:t>
                      </a:r>
                      <a:endParaRPr lang="en-US" sz="2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scalar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avx</a:t>
                      </a:r>
                      <a:endParaRPr lang="en-US" sz="2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unroll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blocking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4.56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12.95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13.80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5.47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19.70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21.79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1.32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5.27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20.17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3.64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6.91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15.82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75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9669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SMT Performance: Application Interaction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E0105F19-2681-DB41-94A6-14BFA375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66" y="1254401"/>
            <a:ext cx="7068026" cy="50546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8650" y="210243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  <a:p>
            <a:endParaRPr lang="en-US" sz="2400" dirty="0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7E7172D4-ACBE-FD46-A8B4-90AFB7F7E575}"/>
              </a:ext>
            </a:extLst>
          </p:cNvPr>
          <p:cNvSpPr txBox="1"/>
          <p:nvPr/>
        </p:nvSpPr>
        <p:spPr>
          <a:xfrm>
            <a:off x="800995" y="6453773"/>
            <a:ext cx="754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Bulpin</a:t>
            </a:r>
            <a:r>
              <a:rPr lang="en-US" dirty="0">
                <a:solidFill>
                  <a:srgbClr val="000000"/>
                </a:solidFill>
              </a:rPr>
              <a:t> et al, “</a:t>
            </a:r>
            <a:r>
              <a:rPr lang="en-US" i="1" dirty="0">
                <a:solidFill>
                  <a:srgbClr val="000000"/>
                </a:solidFill>
              </a:rPr>
              <a:t>Multiprogramming Performance of Pentium 4 with Hyper-Threading”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F6857B17-8EE6-654A-8B83-5CFF074793F9}"/>
              </a:ext>
            </a:extLst>
          </p:cNvPr>
          <p:cNvSpPr/>
          <p:nvPr/>
        </p:nvSpPr>
        <p:spPr>
          <a:xfrm>
            <a:off x="2240514" y="4968504"/>
            <a:ext cx="4262924" cy="137631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8BA5623E-FF99-2B45-9A71-87F5E757135E}"/>
              </a:ext>
            </a:extLst>
          </p:cNvPr>
          <p:cNvSpPr/>
          <p:nvPr/>
        </p:nvSpPr>
        <p:spPr>
          <a:xfrm>
            <a:off x="2214076" y="2889381"/>
            <a:ext cx="4261369" cy="1894115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4A84BD64-5C8B-284C-A6F9-82426FAF53BB}"/>
              </a:ext>
            </a:extLst>
          </p:cNvPr>
          <p:cNvSpPr/>
          <p:nvPr/>
        </p:nvSpPr>
        <p:spPr>
          <a:xfrm>
            <a:off x="2230405" y="2083653"/>
            <a:ext cx="4254371" cy="62792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2" name="Right Brace 20">
            <a:extLst>
              <a:ext uri="{FF2B5EF4-FFF2-40B4-BE49-F238E27FC236}">
                <a16:creationId xmlns:a16="http://schemas.microsoft.com/office/drawing/2014/main" id="{AB297524-01F5-D740-843F-39DF387594C2}"/>
              </a:ext>
            </a:extLst>
          </p:cNvPr>
          <p:cNvSpPr/>
          <p:nvPr/>
        </p:nvSpPr>
        <p:spPr bwMode="auto">
          <a:xfrm rot="5400000">
            <a:off x="4194064" y="3093146"/>
            <a:ext cx="419582" cy="4235710"/>
          </a:xfrm>
          <a:prstGeom prst="rightBrace">
            <a:avLst>
              <a:gd name="adj1" fmla="val 8333"/>
              <a:gd name="adj2" fmla="val 50284"/>
            </a:avLst>
          </a:prstGeom>
          <a:solidFill>
            <a:schemeClr val="bg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E1FB0FFB-9BA0-CF43-9264-4B4269505691}"/>
              </a:ext>
            </a:extLst>
          </p:cNvPr>
          <p:cNvSpPr txBox="1"/>
          <p:nvPr/>
        </p:nvSpPr>
        <p:spPr>
          <a:xfrm>
            <a:off x="2176758" y="5474272"/>
            <a:ext cx="437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sensitive to second program</a:t>
            </a:r>
          </a:p>
        </p:txBody>
      </p:sp>
    </p:spTree>
    <p:extLst>
      <p:ext uri="{BB962C8B-B14F-4D97-AF65-F5344CB8AC3E}">
        <p14:creationId xmlns:p14="http://schemas.microsoft.com/office/powerpoint/2010/main" val="1474058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198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Hardware Assisted Software Multithreading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218878" y="3445934"/>
            <a:ext cx="5162942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Two copies of PC and Registers inside processor hardware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Looks identical to two processors to software (hardware thread 0, hardware thread 1)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Hyperthreading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Both threads can be active simultaneously</a:t>
            </a:r>
          </a:p>
        </p:txBody>
      </p:sp>
      <p:sp>
        <p:nvSpPr>
          <p:cNvPr id="6" name="Rectangle 29"/>
          <p:cNvSpPr/>
          <p:nvPr/>
        </p:nvSpPr>
        <p:spPr>
          <a:xfrm>
            <a:off x="5446574" y="1570567"/>
            <a:ext cx="1428750" cy="3086100"/>
          </a:xfrm>
          <a:prstGeom prst="rect">
            <a:avLst/>
          </a:prstGeom>
          <a:solidFill>
            <a:srgbClr val="95B3D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pSp>
        <p:nvGrpSpPr>
          <p:cNvPr id="7" name="Group 272"/>
          <p:cNvGrpSpPr/>
          <p:nvPr/>
        </p:nvGrpSpPr>
        <p:grpSpPr>
          <a:xfrm>
            <a:off x="6875324" y="1684867"/>
            <a:ext cx="1143000" cy="571500"/>
            <a:chOff x="6705600" y="1676400"/>
            <a:chExt cx="1524000" cy="762000"/>
          </a:xfrm>
        </p:grpSpPr>
        <p:sp>
          <p:nvSpPr>
            <p:cNvPr id="8" name="Rectangle 50"/>
            <p:cNvSpPr/>
            <p:nvPr/>
          </p:nvSpPr>
          <p:spPr>
            <a:xfrm>
              <a:off x="7315200" y="16764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9" name="Straight Arrow Connector 51"/>
            <p:cNvCxnSpPr/>
            <p:nvPr/>
          </p:nvCxnSpPr>
          <p:spPr>
            <a:xfrm rot="10800000">
              <a:off x="6705600" y="19812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73"/>
          <p:cNvGrpSpPr/>
          <p:nvPr/>
        </p:nvGrpSpPr>
        <p:grpSpPr>
          <a:xfrm>
            <a:off x="6875324" y="4028017"/>
            <a:ext cx="1227276" cy="571500"/>
            <a:chOff x="6705600" y="4800600"/>
            <a:chExt cx="1636368" cy="762000"/>
          </a:xfrm>
        </p:grpSpPr>
        <p:sp>
          <p:nvSpPr>
            <p:cNvPr id="11" name="Rectangle 54"/>
            <p:cNvSpPr/>
            <p:nvPr/>
          </p:nvSpPr>
          <p:spPr>
            <a:xfrm>
              <a:off x="7315200" y="4800600"/>
              <a:ext cx="1026768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12" name="Straight Arrow Connector 58"/>
            <p:cNvCxnSpPr/>
            <p:nvPr/>
          </p:nvCxnSpPr>
          <p:spPr>
            <a:xfrm rot="10800000" flipH="1">
              <a:off x="6705600" y="51816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70"/>
          <p:cNvGrpSpPr/>
          <p:nvPr/>
        </p:nvGrpSpPr>
        <p:grpSpPr>
          <a:xfrm>
            <a:off x="5560874" y="1913467"/>
            <a:ext cx="1143000" cy="2571750"/>
            <a:chOff x="4953000" y="1981200"/>
            <a:chExt cx="1524000" cy="3429000"/>
          </a:xfrm>
        </p:grpSpPr>
        <p:grpSp>
          <p:nvGrpSpPr>
            <p:cNvPr id="14" name="Group 74"/>
            <p:cNvGrpSpPr/>
            <p:nvPr/>
          </p:nvGrpSpPr>
          <p:grpSpPr>
            <a:xfrm>
              <a:off x="4953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06" name="Rectangle 64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Rectangle 65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6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Rectangle 67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Rectangle 68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Rectangle 69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Rectangle 70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Rectangle 71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Rectangle 72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75"/>
            <p:cNvGrpSpPr/>
            <p:nvPr/>
          </p:nvGrpSpPr>
          <p:grpSpPr>
            <a:xfrm>
              <a:off x="5334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97" name="Rectangle 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tangle 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tangle 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tangle 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tangle 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Rectangle 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Rectangle 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Rectangle 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85"/>
            <p:cNvGrpSpPr/>
            <p:nvPr/>
          </p:nvGrpSpPr>
          <p:grpSpPr>
            <a:xfrm>
              <a:off x="5715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88" name="Rectangle 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Rectangle 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Rectangle 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Rectangle 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tangle 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Rectangle 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Rectangle 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Group 95"/>
            <p:cNvGrpSpPr/>
            <p:nvPr/>
          </p:nvGrpSpPr>
          <p:grpSpPr>
            <a:xfrm>
              <a:off x="6096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9" name="Rectangle 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Rectangle 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1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Rectangle 1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tangle 1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Rectangle 1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05"/>
            <p:cNvGrpSpPr/>
            <p:nvPr/>
          </p:nvGrpSpPr>
          <p:grpSpPr>
            <a:xfrm>
              <a:off x="4953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0" name="Rectangle 1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Rectangle 1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Rectangle 1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tangle 1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Rectangle 1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15"/>
            <p:cNvGrpSpPr/>
            <p:nvPr/>
          </p:nvGrpSpPr>
          <p:grpSpPr>
            <a:xfrm>
              <a:off x="5334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61" name="Rectangle 1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Rectangle 1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Rectangle 1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25"/>
            <p:cNvGrpSpPr/>
            <p:nvPr/>
          </p:nvGrpSpPr>
          <p:grpSpPr>
            <a:xfrm>
              <a:off x="5715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52" name="Rectangle 1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Rectangle 1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Rectangle 1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1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tangle 1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Rectangle 1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tangle 1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Rectangle 1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roup 135"/>
            <p:cNvGrpSpPr/>
            <p:nvPr/>
          </p:nvGrpSpPr>
          <p:grpSpPr>
            <a:xfrm>
              <a:off x="6096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43" name="Rectangle 1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Rectangle 1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Rectangle 1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tangle 1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Rectangle 1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Rectangle 1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Rectangle 1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Rectangle 1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145"/>
            <p:cNvGrpSpPr/>
            <p:nvPr/>
          </p:nvGrpSpPr>
          <p:grpSpPr>
            <a:xfrm>
              <a:off x="4953000" y="3352800"/>
              <a:ext cx="381000" cy="685800"/>
              <a:chOff x="7543800" y="3581400"/>
              <a:chExt cx="2362200" cy="685800"/>
            </a:xfrm>
            <a:solidFill>
              <a:srgbClr val="9BBB59"/>
            </a:solidFill>
          </p:grpSpPr>
          <p:sp>
            <p:nvSpPr>
              <p:cNvPr id="134" name="Rectangle 1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ectangle 1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Rectangle 1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tangle 1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Rectangle 1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Rectangle 1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roup 155"/>
            <p:cNvGrpSpPr/>
            <p:nvPr/>
          </p:nvGrpSpPr>
          <p:grpSpPr>
            <a:xfrm>
              <a:off x="5334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5" name="Rectangle 1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angle 1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Rectangle 1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Rectangle 1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 1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 1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1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165"/>
            <p:cNvGrpSpPr/>
            <p:nvPr/>
          </p:nvGrpSpPr>
          <p:grpSpPr>
            <a:xfrm>
              <a:off x="5715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16" name="Rectangle 16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Rectangle 16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16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16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angle 17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Rectangle 17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7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7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7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Group 175"/>
            <p:cNvGrpSpPr/>
            <p:nvPr/>
          </p:nvGrpSpPr>
          <p:grpSpPr>
            <a:xfrm>
              <a:off x="6096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07" name="Rectangle 1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1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1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1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1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Rectangle 1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Rectangle 1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Rectangle 1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Rectangle 1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185"/>
            <p:cNvGrpSpPr/>
            <p:nvPr/>
          </p:nvGrpSpPr>
          <p:grpSpPr>
            <a:xfrm>
              <a:off x="4953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98" name="Rectangle 1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ctangle 1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1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1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tangle 1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Rectangle 1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Rectangle 1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Rectangle 1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1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195"/>
            <p:cNvGrpSpPr/>
            <p:nvPr/>
          </p:nvGrpSpPr>
          <p:grpSpPr>
            <a:xfrm>
              <a:off x="5334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9" name="Rectangle 1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Rectangle 1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ctangle 1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ctangle 1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Rectangle 2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ctangle 2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2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 2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2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05"/>
            <p:cNvGrpSpPr/>
            <p:nvPr/>
          </p:nvGrpSpPr>
          <p:grpSpPr>
            <a:xfrm>
              <a:off x="5715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0" name="Rectangle 2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2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tangle 2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2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ctangle 2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2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2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2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ctangle 2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Group 215"/>
            <p:cNvGrpSpPr/>
            <p:nvPr/>
          </p:nvGrpSpPr>
          <p:grpSpPr>
            <a:xfrm>
              <a:off x="6096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71" name="Rectangle 2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2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 2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 2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2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2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2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2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Rectangle 2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225"/>
            <p:cNvGrpSpPr/>
            <p:nvPr/>
          </p:nvGrpSpPr>
          <p:grpSpPr>
            <a:xfrm>
              <a:off x="4953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62" name="Rectangle 2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2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2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2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ctangle 2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2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2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2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2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235"/>
            <p:cNvGrpSpPr/>
            <p:nvPr/>
          </p:nvGrpSpPr>
          <p:grpSpPr>
            <a:xfrm>
              <a:off x="5334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53" name="Rectangle 2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tangle 2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2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2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2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 2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2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 2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2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oup 245"/>
            <p:cNvGrpSpPr/>
            <p:nvPr/>
          </p:nvGrpSpPr>
          <p:grpSpPr>
            <a:xfrm>
              <a:off x="5715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44" name="Rectangle 2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2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2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2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2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2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 2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ctangle 2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tangle 2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255"/>
            <p:cNvGrpSpPr/>
            <p:nvPr/>
          </p:nvGrpSpPr>
          <p:grpSpPr>
            <a:xfrm>
              <a:off x="6096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35" name="Rectangle 2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2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2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2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2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2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2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2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2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73"/>
            <p:cNvSpPr txBox="1"/>
            <p:nvPr/>
          </p:nvSpPr>
          <p:spPr>
            <a:xfrm>
              <a:off x="5181599" y="3352800"/>
              <a:ext cx="1235612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glow rad="228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Bytes</a:t>
              </a:r>
            </a:p>
          </p:txBody>
        </p:sp>
      </p:grpSp>
      <p:grpSp>
        <p:nvGrpSpPr>
          <p:cNvPr id="215" name="Group 284"/>
          <p:cNvGrpSpPr/>
          <p:nvPr/>
        </p:nvGrpSpPr>
        <p:grpSpPr>
          <a:xfrm>
            <a:off x="6012291" y="4770969"/>
            <a:ext cx="2480166" cy="661843"/>
            <a:chOff x="5554890" y="5791200"/>
            <a:chExt cx="3306888" cy="882456"/>
          </a:xfrm>
        </p:grpSpPr>
        <p:sp>
          <p:nvSpPr>
            <p:cNvPr id="216" name="Left Brace 282"/>
            <p:cNvSpPr/>
            <p:nvPr/>
          </p:nvSpPr>
          <p:spPr>
            <a:xfrm rot="16200000">
              <a:off x="6934200" y="5410200"/>
              <a:ext cx="381000" cy="1143000"/>
            </a:xfrm>
            <a:prstGeom prst="lef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TextBox 283"/>
            <p:cNvSpPr txBox="1"/>
            <p:nvPr/>
          </p:nvSpPr>
          <p:spPr>
            <a:xfrm>
              <a:off x="5554890" y="6181214"/>
              <a:ext cx="330688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I/O-Memory Interfaces</a:t>
              </a:r>
            </a:p>
          </p:txBody>
        </p:sp>
      </p:grpSp>
      <p:grpSp>
        <p:nvGrpSpPr>
          <p:cNvPr id="218" name="Group 289"/>
          <p:cNvGrpSpPr/>
          <p:nvPr/>
        </p:nvGrpSpPr>
        <p:grpSpPr>
          <a:xfrm>
            <a:off x="1371600" y="1399117"/>
            <a:ext cx="2914650" cy="2005965"/>
            <a:chOff x="990600" y="1066800"/>
            <a:chExt cx="3886200" cy="2674620"/>
          </a:xfrm>
        </p:grpSpPr>
        <p:sp>
          <p:nvSpPr>
            <p:cNvPr id="219" name="Rectangle 10"/>
            <p:cNvSpPr/>
            <p:nvPr/>
          </p:nvSpPr>
          <p:spPr>
            <a:xfrm>
              <a:off x="990600" y="1066800"/>
              <a:ext cx="3886200" cy="2674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Processor (</a:t>
              </a:r>
              <a:r>
                <a:rPr lang="en-US" sz="1400" b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Core, 2 Threads) </a:t>
              </a:r>
            </a:p>
          </p:txBody>
        </p:sp>
        <p:sp>
          <p:nvSpPr>
            <p:cNvPr id="220" name="Rectangle 8"/>
            <p:cNvSpPr/>
            <p:nvPr/>
          </p:nvSpPr>
          <p:spPr>
            <a:xfrm>
              <a:off x="1144904" y="1478280"/>
              <a:ext cx="3503296" cy="360045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sp>
          <p:nvSpPr>
            <p:cNvPr id="221" name="Rectangle 9"/>
            <p:cNvSpPr/>
            <p:nvPr/>
          </p:nvSpPr>
          <p:spPr>
            <a:xfrm>
              <a:off x="1144904" y="1992630"/>
              <a:ext cx="3427096" cy="15944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Datapath</a:t>
              </a:r>
            </a:p>
          </p:txBody>
        </p:sp>
        <p:cxnSp>
          <p:nvCxnSpPr>
            <p:cNvPr id="222" name="Straight Arrow Connector 27"/>
            <p:cNvCxnSpPr/>
            <p:nvPr/>
          </p:nvCxnSpPr>
          <p:spPr>
            <a:xfrm rot="5400000">
              <a:off x="1530668" y="1915478"/>
              <a:ext cx="154305" cy="1072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8"/>
            <p:cNvCxnSpPr/>
            <p:nvPr/>
          </p:nvCxnSpPr>
          <p:spPr>
            <a:xfrm rot="16200000" flipV="1">
              <a:off x="2302728" y="1914942"/>
              <a:ext cx="154305" cy="1072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" name="Group 269"/>
            <p:cNvGrpSpPr/>
            <p:nvPr/>
          </p:nvGrpSpPr>
          <p:grpSpPr>
            <a:xfrm>
              <a:off x="1040803" y="2301240"/>
              <a:ext cx="2614612" cy="1234440"/>
              <a:chOff x="683975" y="3505200"/>
              <a:chExt cx="3873500" cy="1828800"/>
            </a:xfrm>
          </p:grpSpPr>
          <p:sp>
            <p:nvSpPr>
              <p:cNvPr id="237" name="Rectangle 11"/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 0</a:t>
                </a:r>
              </a:p>
            </p:txBody>
          </p:sp>
          <p:grpSp>
            <p:nvGrpSpPr>
              <p:cNvPr id="238" name="Group 25"/>
              <p:cNvGrpSpPr/>
              <p:nvPr/>
            </p:nvGrpSpPr>
            <p:grpSpPr>
              <a:xfrm>
                <a:off x="683975" y="3886198"/>
                <a:ext cx="2823044" cy="685802"/>
                <a:chOff x="1444105" y="3962398"/>
                <a:chExt cx="1912384" cy="685802"/>
              </a:xfrm>
              <a:solidFill>
                <a:srgbClr val="9BBB59"/>
              </a:solidFill>
            </p:grpSpPr>
            <p:sp>
              <p:nvSpPr>
                <p:cNvPr id="242" name="Rectangle 12"/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3" name="Rectangle 13"/>
                <p:cNvSpPr/>
                <p:nvPr/>
              </p:nvSpPr>
              <p:spPr>
                <a:xfrm>
                  <a:off x="1600199" y="40386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4" name="Rectangle 14"/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Rectangle 15"/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Rectangle 16"/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7" name="Rectangle 17"/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8" name="Rectangle 18"/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9" name="Rectangle 19"/>
                <p:cNvSpPr/>
                <p:nvPr/>
              </p:nvSpPr>
              <p:spPr>
                <a:xfrm>
                  <a:off x="1600199" y="44958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0" name="Rectangle 20"/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1" name="TextBox 21"/>
                <p:cNvSpPr txBox="1"/>
                <p:nvPr/>
              </p:nvSpPr>
              <p:spPr>
                <a:xfrm>
                  <a:off x="1444105" y="3962398"/>
                  <a:ext cx="1912384" cy="668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effectLst>
                        <a:glow rad="2540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Registers 0</a:t>
                  </a:r>
                </a:p>
              </p:txBody>
            </p:sp>
          </p:grpSp>
          <p:grpSp>
            <p:nvGrpSpPr>
              <p:cNvPr id="239" name="Group 24"/>
              <p:cNvGrpSpPr/>
              <p:nvPr/>
            </p:nvGrpSpPr>
            <p:grpSpPr>
              <a:xfrm>
                <a:off x="2077156" y="4694004"/>
                <a:ext cx="2480319" cy="639996"/>
                <a:chOff x="5734756" y="3398604"/>
                <a:chExt cx="2480319" cy="639996"/>
              </a:xfrm>
            </p:grpSpPr>
            <p:sp>
              <p:nvSpPr>
                <p:cNvPr id="240" name="Trapezoid 22"/>
                <p:cNvSpPr/>
                <p:nvPr/>
              </p:nvSpPr>
              <p:spPr>
                <a:xfrm flipV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1" name="TextBox 23"/>
                <p:cNvSpPr txBox="1"/>
                <p:nvPr/>
              </p:nvSpPr>
              <p:spPr>
                <a:xfrm>
                  <a:off x="5847645" y="3398604"/>
                  <a:ext cx="2367430" cy="60795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dirty="0">
                      <a:effectLst>
                        <a:glow rad="1524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(ALU)</a:t>
                  </a:r>
                </a:p>
              </p:txBody>
            </p:sp>
          </p:grpSp>
        </p:grpSp>
        <p:sp>
          <p:nvSpPr>
            <p:cNvPr id="225" name="Rectangle 291"/>
            <p:cNvSpPr/>
            <p:nvPr/>
          </p:nvSpPr>
          <p:spPr>
            <a:xfrm>
              <a:off x="2895600" y="2286000"/>
              <a:ext cx="1594485" cy="154305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 1</a:t>
              </a:r>
            </a:p>
          </p:txBody>
        </p:sp>
        <p:grpSp>
          <p:nvGrpSpPr>
            <p:cNvPr id="226" name="Group 25"/>
            <p:cNvGrpSpPr/>
            <p:nvPr/>
          </p:nvGrpSpPr>
          <p:grpSpPr>
            <a:xfrm>
              <a:off x="2766059" y="2543175"/>
              <a:ext cx="1882141" cy="462915"/>
              <a:chOff x="1470195" y="3962400"/>
              <a:chExt cx="1888887" cy="685800"/>
            </a:xfrm>
            <a:solidFill>
              <a:srgbClr val="9BBB59"/>
            </a:solidFill>
          </p:grpSpPr>
          <p:sp>
            <p:nvSpPr>
              <p:cNvPr id="227" name="Rectangle 296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Rectangle 297"/>
              <p:cNvSpPr/>
              <p:nvPr/>
            </p:nvSpPr>
            <p:spPr>
              <a:xfrm>
                <a:off x="1600199" y="4038600"/>
                <a:ext cx="1600199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9" name="Rectangle 298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Rectangle 299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Rectangle 300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Rectangle 301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Rectangle 302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Rectangle 303"/>
              <p:cNvSpPr/>
              <p:nvPr/>
            </p:nvSpPr>
            <p:spPr>
              <a:xfrm>
                <a:off x="1600199" y="4495800"/>
                <a:ext cx="1600199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Rectangle 304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TextBox 305"/>
              <p:cNvSpPr txBox="1"/>
              <p:nvPr/>
            </p:nvSpPr>
            <p:spPr>
              <a:xfrm>
                <a:off x="1470195" y="3977630"/>
                <a:ext cx="1888887" cy="66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glow rad="2540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Registers 1</a:t>
                </a:r>
              </a:p>
            </p:txBody>
          </p:sp>
        </p:grpSp>
      </p:grpSp>
      <p:cxnSp>
        <p:nvCxnSpPr>
          <p:cNvPr id="252" name="Straight Arrow Connector 5"/>
          <p:cNvCxnSpPr>
            <a:stCxn id="219" idx="3"/>
            <a:endCxn id="6" idx="1"/>
          </p:cNvCxnSpPr>
          <p:nvPr/>
        </p:nvCxnSpPr>
        <p:spPr>
          <a:xfrm>
            <a:off x="4286250" y="2402099"/>
            <a:ext cx="1160324" cy="7115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91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Multithreading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Logical threads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≈ 1% more hardware, ≈ 10% (?) better performance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Separate registers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Share </a:t>
            </a:r>
            <a:r>
              <a:rPr lang="en-US" altLang="en-US" sz="1800" dirty="0" err="1">
                <a:latin typeface="Arial" panose="020B0604020202020204" pitchFamily="34" charset="0"/>
              </a:rPr>
              <a:t>datapath</a:t>
            </a:r>
            <a:r>
              <a:rPr lang="en-US" altLang="en-US" sz="1800" dirty="0">
                <a:latin typeface="Arial" panose="020B0604020202020204" pitchFamily="34" charset="0"/>
              </a:rPr>
              <a:t>, ALU(s), caches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Multicore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=&gt; Duplicate Processors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≈50% more hardware, ≈2X better performance?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Modern machines do both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Multiple cores with multiple threads per core</a:t>
            </a:r>
          </a:p>
        </p:txBody>
      </p:sp>
    </p:spTree>
    <p:extLst>
      <p:ext uri="{BB962C8B-B14F-4D97-AF65-F5344CB8AC3E}">
        <p14:creationId xmlns:p14="http://schemas.microsoft.com/office/powerpoint/2010/main" val="283766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Randy’s (Rather Old) Mac Air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Content Placeholder 11"/>
          <p:cNvSpPr txBox="1">
            <a:spLocks/>
          </p:cNvSpPr>
          <p:nvPr/>
        </p:nvSpPr>
        <p:spPr>
          <a:xfrm>
            <a:off x="588433" y="1460500"/>
            <a:ext cx="5486401" cy="455506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sysctl</a:t>
            </a:r>
            <a:r>
              <a:rPr lang="en-US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-a | </a:t>
            </a:r>
            <a:r>
              <a:rPr lang="en-US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grep</a:t>
            </a:r>
            <a:r>
              <a:rPr lang="en-US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hw</a:t>
            </a:r>
            <a:endParaRPr lang="en-US" b="1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hw.model = Core i7, 4650U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hw.physicalcpu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hw.logicalcpu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hw.cpufrequency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1,700,000,000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hw.physmem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8,589,934,592 (8 Gbytes) ...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12"/>
          <p:cNvSpPr txBox="1">
            <a:spLocks/>
          </p:cNvSpPr>
          <p:nvPr/>
        </p:nvSpPr>
        <p:spPr>
          <a:xfrm>
            <a:off x="4729372" y="2126313"/>
            <a:ext cx="4042467" cy="33944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hw.cachelinesize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64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hw.l1icachesize: 32,768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hw.l1dcachesize: 32,768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hw.l2cachesize: 262,144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hw.l3cachesize: 4,194,304</a:t>
            </a:r>
          </a:p>
          <a:p>
            <a:pPr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"/>
          <p:cNvSpPr/>
          <p:nvPr/>
        </p:nvSpPr>
        <p:spPr>
          <a:xfrm>
            <a:off x="4055163" y="4918938"/>
            <a:ext cx="4716676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Every machine is multicore,</a:t>
            </a:r>
          </a:p>
          <a:p>
            <a:pPr algn="ctr"/>
            <a:r>
              <a:rPr lang="en-US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Even your phone!</a:t>
            </a:r>
          </a:p>
        </p:txBody>
      </p:sp>
    </p:spTree>
    <p:extLst>
      <p:ext uri="{BB962C8B-B14F-4D97-AF65-F5344CB8AC3E}">
        <p14:creationId xmlns:p14="http://schemas.microsoft.com/office/powerpoint/2010/main" val="2504975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Hive Machines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567267" y="1604445"/>
            <a:ext cx="5486401" cy="37147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hw.model = Core i7 4770K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hw.physicalcpu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hw.logicalcpu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rgbClr val="33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hw.cpufrequency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3,900,000,000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hw.physmem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34,359,738,368</a:t>
            </a: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4978401" y="1604445"/>
            <a:ext cx="3831165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hw.cachelinesize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64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hw.l1icachesize: 32,768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hw.l1dcachesize: 32,768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hw.l2cachesize: 262,144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hw.l3cachesize: 8,388,608</a:t>
            </a: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13"/>
          <p:cNvGrpSpPr/>
          <p:nvPr/>
        </p:nvGrpSpPr>
        <p:grpSpPr>
          <a:xfrm>
            <a:off x="3124200" y="2971800"/>
            <a:ext cx="5084232" cy="2719614"/>
            <a:chOff x="2641600" y="2819399"/>
            <a:chExt cx="6778975" cy="3626154"/>
          </a:xfrm>
        </p:grpSpPr>
        <p:sp>
          <p:nvSpPr>
            <p:cNvPr id="10" name="TextBox 7"/>
            <p:cNvSpPr txBox="1"/>
            <p:nvPr/>
          </p:nvSpPr>
          <p:spPr>
            <a:xfrm>
              <a:off x="4645377" y="4598892"/>
              <a:ext cx="4775198" cy="1846661"/>
            </a:xfrm>
            <a:prstGeom prst="rect">
              <a:avLst/>
            </a:prstGeom>
            <a:noFill/>
            <a:ln>
              <a:solidFill>
                <a:srgbClr val="4F81B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rgbClr val="33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Therefore, should try up to 8 threads to see if performance gain even though only 4 cores</a:t>
              </a:r>
            </a:p>
          </p:txBody>
        </p:sp>
        <p:cxnSp>
          <p:nvCxnSpPr>
            <p:cNvPr id="11" name="Straight Connector 9"/>
            <p:cNvCxnSpPr/>
            <p:nvPr/>
          </p:nvCxnSpPr>
          <p:spPr>
            <a:xfrm>
              <a:off x="2641600" y="2819399"/>
              <a:ext cx="1896533" cy="17695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8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7120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Example: 6 Cores, 24 Logical Threads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21" y="1676400"/>
            <a:ext cx="2643618" cy="1550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10"/>
          <p:cNvSpPr txBox="1"/>
          <p:nvPr/>
        </p:nvSpPr>
        <p:spPr>
          <a:xfrm>
            <a:off x="3968134" y="1642527"/>
            <a:ext cx="44165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Thread pool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threads competing for processor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OS maps threads to cores and schedules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logical (software) threads</a:t>
            </a:r>
          </a:p>
        </p:txBody>
      </p:sp>
      <p:grpSp>
        <p:nvGrpSpPr>
          <p:cNvPr id="8" name="Group 20"/>
          <p:cNvGrpSpPr/>
          <p:nvPr/>
        </p:nvGrpSpPr>
        <p:grpSpPr>
          <a:xfrm>
            <a:off x="2314913" y="3596367"/>
            <a:ext cx="1072662" cy="1665515"/>
            <a:chOff x="1043355" y="3907971"/>
            <a:chExt cx="1430216" cy="2220686"/>
          </a:xfrm>
        </p:grpSpPr>
        <p:sp>
          <p:nvSpPr>
            <p:cNvPr id="9" name="Rectangle 11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14"/>
            <p:cNvSpPr/>
            <p:nvPr/>
          </p:nvSpPr>
          <p:spPr>
            <a:xfrm>
              <a:off x="1158594" y="4277303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2</a:t>
              </a:r>
            </a:p>
          </p:txBody>
        </p:sp>
        <p:sp>
          <p:nvSpPr>
            <p:cNvPr id="12" name="Rectangle 17"/>
            <p:cNvSpPr/>
            <p:nvPr/>
          </p:nvSpPr>
          <p:spPr>
            <a:xfrm>
              <a:off x="1158592" y="4737620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13" name="Rectangle 18"/>
            <p:cNvSpPr/>
            <p:nvPr/>
          </p:nvSpPr>
          <p:spPr>
            <a:xfrm>
              <a:off x="1158592" y="5197937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14" name="Rectangle 19"/>
            <p:cNvSpPr/>
            <p:nvPr/>
          </p:nvSpPr>
          <p:spPr>
            <a:xfrm>
              <a:off x="1158591" y="5658254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grpSp>
        <p:nvGrpSpPr>
          <p:cNvPr id="15" name="Group 21"/>
          <p:cNvGrpSpPr/>
          <p:nvPr/>
        </p:nvGrpSpPr>
        <p:grpSpPr>
          <a:xfrm>
            <a:off x="6873191" y="3596367"/>
            <a:ext cx="1072662" cy="1665515"/>
            <a:chOff x="1043355" y="3907971"/>
            <a:chExt cx="1430216" cy="2220686"/>
          </a:xfrm>
        </p:grpSpPr>
        <p:sp>
          <p:nvSpPr>
            <p:cNvPr id="16" name="Rectangle 22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23"/>
            <p:cNvSpPr/>
            <p:nvPr/>
          </p:nvSpPr>
          <p:spPr>
            <a:xfrm>
              <a:off x="1164236" y="4277303"/>
              <a:ext cx="1190957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6</a:t>
              </a:r>
            </a:p>
          </p:txBody>
        </p:sp>
        <p:sp>
          <p:nvSpPr>
            <p:cNvPr id="19" name="Rectangle 25"/>
            <p:cNvSpPr/>
            <p:nvPr/>
          </p:nvSpPr>
          <p:spPr>
            <a:xfrm>
              <a:off x="1164235" y="4737620"/>
              <a:ext cx="1190957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20" name="Rectangle 26"/>
            <p:cNvSpPr/>
            <p:nvPr/>
          </p:nvSpPr>
          <p:spPr>
            <a:xfrm>
              <a:off x="1164235" y="5197937"/>
              <a:ext cx="1190957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21" name="Rectangle 27"/>
            <p:cNvSpPr/>
            <p:nvPr/>
          </p:nvSpPr>
          <p:spPr>
            <a:xfrm>
              <a:off x="1164234" y="5658254"/>
              <a:ext cx="1190957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grpSp>
        <p:nvGrpSpPr>
          <p:cNvPr id="22" name="Group 28"/>
          <p:cNvGrpSpPr/>
          <p:nvPr/>
        </p:nvGrpSpPr>
        <p:grpSpPr>
          <a:xfrm>
            <a:off x="4594052" y="3596367"/>
            <a:ext cx="1072662" cy="1665515"/>
            <a:chOff x="1043355" y="3907971"/>
            <a:chExt cx="1430216" cy="2220686"/>
          </a:xfrm>
        </p:grpSpPr>
        <p:sp>
          <p:nvSpPr>
            <p:cNvPr id="23" name="Rectangle 29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30"/>
            <p:cNvSpPr/>
            <p:nvPr/>
          </p:nvSpPr>
          <p:spPr>
            <a:xfrm>
              <a:off x="1164238" y="4277303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25" name="TextBox 31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4</a:t>
              </a:r>
            </a:p>
          </p:txBody>
        </p:sp>
        <p:sp>
          <p:nvSpPr>
            <p:cNvPr id="26" name="Rectangle 32"/>
            <p:cNvSpPr/>
            <p:nvPr/>
          </p:nvSpPr>
          <p:spPr>
            <a:xfrm>
              <a:off x="1164236" y="4737620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27" name="Rectangle 33"/>
            <p:cNvSpPr/>
            <p:nvPr/>
          </p:nvSpPr>
          <p:spPr>
            <a:xfrm>
              <a:off x="1164236" y="5197937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28" name="Rectangle 34"/>
            <p:cNvSpPr/>
            <p:nvPr/>
          </p:nvSpPr>
          <p:spPr>
            <a:xfrm>
              <a:off x="1164235" y="5658254"/>
              <a:ext cx="1198645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grpSp>
        <p:nvGrpSpPr>
          <p:cNvPr id="29" name="Group 35"/>
          <p:cNvGrpSpPr/>
          <p:nvPr/>
        </p:nvGrpSpPr>
        <p:grpSpPr>
          <a:xfrm>
            <a:off x="5733622" y="3596367"/>
            <a:ext cx="1072662" cy="1665515"/>
            <a:chOff x="1043355" y="3907971"/>
            <a:chExt cx="1430216" cy="2220686"/>
          </a:xfrm>
        </p:grpSpPr>
        <p:sp>
          <p:nvSpPr>
            <p:cNvPr id="30" name="Rectangle 36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7"/>
            <p:cNvSpPr/>
            <p:nvPr/>
          </p:nvSpPr>
          <p:spPr>
            <a:xfrm>
              <a:off x="1169880" y="4277303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32" name="TextBox 38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5</a:t>
              </a:r>
            </a:p>
          </p:txBody>
        </p:sp>
        <p:sp>
          <p:nvSpPr>
            <p:cNvPr id="33" name="Rectangle 39"/>
            <p:cNvSpPr/>
            <p:nvPr/>
          </p:nvSpPr>
          <p:spPr>
            <a:xfrm>
              <a:off x="1169879" y="4737620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34" name="Rectangle 40"/>
            <p:cNvSpPr/>
            <p:nvPr/>
          </p:nvSpPr>
          <p:spPr>
            <a:xfrm>
              <a:off x="1169879" y="5197937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35" name="Rectangle 41"/>
            <p:cNvSpPr/>
            <p:nvPr/>
          </p:nvSpPr>
          <p:spPr>
            <a:xfrm>
              <a:off x="1169878" y="5658254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grpSp>
        <p:nvGrpSpPr>
          <p:cNvPr id="36" name="Group 42"/>
          <p:cNvGrpSpPr/>
          <p:nvPr/>
        </p:nvGrpSpPr>
        <p:grpSpPr>
          <a:xfrm>
            <a:off x="3454483" y="3596367"/>
            <a:ext cx="1072662" cy="1665515"/>
            <a:chOff x="1043355" y="3907971"/>
            <a:chExt cx="1430216" cy="2220686"/>
          </a:xfrm>
        </p:grpSpPr>
        <p:sp>
          <p:nvSpPr>
            <p:cNvPr id="37" name="Rectangle 43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44"/>
            <p:cNvSpPr/>
            <p:nvPr/>
          </p:nvSpPr>
          <p:spPr>
            <a:xfrm>
              <a:off x="1169880" y="4277303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39" name="TextBox 45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3</a:t>
              </a:r>
            </a:p>
          </p:txBody>
        </p:sp>
        <p:sp>
          <p:nvSpPr>
            <p:cNvPr id="40" name="Rectangle 46"/>
            <p:cNvSpPr/>
            <p:nvPr/>
          </p:nvSpPr>
          <p:spPr>
            <a:xfrm>
              <a:off x="1169879" y="4737620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41" name="Rectangle 47"/>
            <p:cNvSpPr/>
            <p:nvPr/>
          </p:nvSpPr>
          <p:spPr>
            <a:xfrm>
              <a:off x="1169879" y="5197937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42" name="Rectangle 48"/>
            <p:cNvSpPr/>
            <p:nvPr/>
          </p:nvSpPr>
          <p:spPr>
            <a:xfrm>
              <a:off x="1169878" y="5658254"/>
              <a:ext cx="1198644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grpSp>
        <p:nvGrpSpPr>
          <p:cNvPr id="43" name="Group 49"/>
          <p:cNvGrpSpPr/>
          <p:nvPr/>
        </p:nvGrpSpPr>
        <p:grpSpPr>
          <a:xfrm>
            <a:off x="1175344" y="3596367"/>
            <a:ext cx="1072662" cy="1665515"/>
            <a:chOff x="1043355" y="3907971"/>
            <a:chExt cx="1430216" cy="2220686"/>
          </a:xfrm>
        </p:grpSpPr>
        <p:sp>
          <p:nvSpPr>
            <p:cNvPr id="44" name="Rectangle 50"/>
            <p:cNvSpPr/>
            <p:nvPr/>
          </p:nvSpPr>
          <p:spPr>
            <a:xfrm>
              <a:off x="1043355" y="3907971"/>
              <a:ext cx="1430216" cy="2220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51"/>
            <p:cNvSpPr/>
            <p:nvPr/>
          </p:nvSpPr>
          <p:spPr>
            <a:xfrm>
              <a:off x="1175524" y="4277303"/>
              <a:ext cx="1198643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1</a:t>
              </a:r>
            </a:p>
          </p:txBody>
        </p:sp>
        <p:sp>
          <p:nvSpPr>
            <p:cNvPr id="46" name="TextBox 52"/>
            <p:cNvSpPr txBox="1"/>
            <p:nvPr/>
          </p:nvSpPr>
          <p:spPr>
            <a:xfrm>
              <a:off x="1263456" y="3907971"/>
              <a:ext cx="99001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1</a:t>
              </a:r>
            </a:p>
          </p:txBody>
        </p:sp>
        <p:sp>
          <p:nvSpPr>
            <p:cNvPr id="47" name="Rectangle 53"/>
            <p:cNvSpPr/>
            <p:nvPr/>
          </p:nvSpPr>
          <p:spPr>
            <a:xfrm>
              <a:off x="1175523" y="4737620"/>
              <a:ext cx="1198643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2</a:t>
              </a:r>
            </a:p>
          </p:txBody>
        </p:sp>
        <p:sp>
          <p:nvSpPr>
            <p:cNvPr id="48" name="Rectangle 54"/>
            <p:cNvSpPr/>
            <p:nvPr/>
          </p:nvSpPr>
          <p:spPr>
            <a:xfrm>
              <a:off x="1175523" y="5197937"/>
              <a:ext cx="1198643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3</a:t>
              </a:r>
            </a:p>
          </p:txBody>
        </p:sp>
        <p:sp>
          <p:nvSpPr>
            <p:cNvPr id="49" name="Rectangle 55"/>
            <p:cNvSpPr/>
            <p:nvPr/>
          </p:nvSpPr>
          <p:spPr>
            <a:xfrm>
              <a:off x="1175522" y="5658254"/>
              <a:ext cx="1198643" cy="3102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Thread 4</a:t>
              </a:r>
            </a:p>
          </p:txBody>
        </p:sp>
      </p:grpSp>
      <p:cxnSp>
        <p:nvCxnSpPr>
          <p:cNvPr id="50" name="Straight Arrow Connector 57"/>
          <p:cNvCxnSpPr>
            <a:endCxn id="49" idx="2"/>
          </p:cNvCxnSpPr>
          <p:nvPr/>
        </p:nvCxnSpPr>
        <p:spPr>
          <a:xfrm flipH="1" flipV="1">
            <a:off x="1723960" y="5141760"/>
            <a:ext cx="332986" cy="39712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61"/>
          <p:cNvSpPr txBox="1"/>
          <p:nvPr/>
        </p:nvSpPr>
        <p:spPr>
          <a:xfrm>
            <a:off x="2078109" y="5400381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Logical threads per core (hardware) thread</a:t>
            </a:r>
          </a:p>
        </p:txBody>
      </p:sp>
    </p:spTree>
    <p:extLst>
      <p:ext uri="{BB962C8B-B14F-4D97-AF65-F5344CB8AC3E}">
        <p14:creationId xmlns:p14="http://schemas.microsoft.com/office/powerpoint/2010/main" val="14865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3259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Languages Supporting Parallel Programming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41437"/>
              </p:ext>
            </p:extLst>
          </p:nvPr>
        </p:nvGraphicFramePr>
        <p:xfrm>
          <a:off x="1256323" y="1697977"/>
          <a:ext cx="6172200" cy="3337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ActorScript</a:t>
                      </a:r>
                      <a:endParaRPr lang="en-US" sz="16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Concurrent Pascal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JoCaml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Concurrent ML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Oz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Afnix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Concurrent Haskell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Joule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Reia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Joyce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LabVIEW</a:t>
                      </a:r>
                      <a:endParaRPr lang="en-US" sz="16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Axum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Eiffel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Limbo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SISAL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Chapel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Erlang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Cilk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Fortan 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MultiLisp</a:t>
                      </a:r>
                      <a:endParaRPr lang="en-US" sz="16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Stackless</a:t>
                      </a:r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Python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Modula-3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SuperPascal</a:t>
                      </a:r>
                      <a:endParaRPr lang="en-US" sz="16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Clojure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Occam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VHDL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Concurrent 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occam-π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Box 4"/>
          <p:cNvSpPr txBox="1"/>
          <p:nvPr/>
        </p:nvSpPr>
        <p:spPr>
          <a:xfrm>
            <a:off x="3605052" y="515550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one to pick?</a:t>
            </a:r>
          </a:p>
        </p:txBody>
      </p:sp>
    </p:spTree>
    <p:extLst>
      <p:ext uri="{BB962C8B-B14F-4D97-AF65-F5344CB8AC3E}">
        <p14:creationId xmlns:p14="http://schemas.microsoft.com/office/powerpoint/2010/main" val="39939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7675" y="65782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Why So Many Parallel Programming Languages?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Why “</a:t>
            </a:r>
            <a:r>
              <a:rPr lang="en-US" altLang="en-US" sz="2400" dirty="0" err="1">
                <a:latin typeface="Arial" panose="020B0604020202020204" pitchFamily="34" charset="0"/>
              </a:rPr>
              <a:t>intrinsics</a:t>
            </a:r>
            <a:r>
              <a:rPr lang="en-US" altLang="en-US" sz="2400" dirty="0">
                <a:latin typeface="Arial" panose="020B0604020202020204" pitchFamily="34" charset="0"/>
              </a:rPr>
              <a:t>”?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TO Intel: fix your #()&amp;$! Compiler!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It’s happening ... but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SIMD features are continually added to compilers (Intel, </a:t>
            </a:r>
            <a:r>
              <a:rPr lang="en-US" altLang="en-US" sz="2000" dirty="0" err="1">
                <a:latin typeface="Arial" panose="020B0604020202020204" pitchFamily="34" charset="0"/>
              </a:rPr>
              <a:t>gcc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Intense area of research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Research progress: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20+ years to translate C into good (fast!) assembly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How long to translate C into good (fast!) parallel code?</a:t>
            </a:r>
          </a:p>
          <a:p>
            <a:pPr lvl="3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General problem is very hard to solve</a:t>
            </a:r>
          </a:p>
          <a:p>
            <a:pPr lvl="3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Present state: specialized solutions for specific cases</a:t>
            </a:r>
          </a:p>
          <a:p>
            <a:pPr lvl="3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Your opportunity to become famous!</a:t>
            </a:r>
          </a:p>
        </p:txBody>
      </p:sp>
    </p:spTree>
    <p:extLst>
      <p:ext uri="{BB962C8B-B14F-4D97-AF65-F5344CB8AC3E}">
        <p14:creationId xmlns:p14="http://schemas.microsoft.com/office/powerpoint/2010/main" val="373903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Review: Why Parallelism?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Only path to performance is parallelism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Clock rates flat or declining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SIMD: 2X width every 3-4 years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AVX-512 2015, 1024b in 2018? 2019?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MIMD: Add 2 cores every 2 years (2, 4, 6, 8, 10, …)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Intel </a:t>
            </a:r>
            <a:r>
              <a:rPr lang="en-US" altLang="en-US" sz="2000" dirty="0" err="1">
                <a:latin typeface="Arial" panose="020B0604020202020204" pitchFamily="34" charset="0"/>
              </a:rPr>
              <a:t>Broadwell</a:t>
            </a:r>
            <a:r>
              <a:rPr lang="en-US" altLang="en-US" sz="2000" dirty="0">
                <a:latin typeface="Arial" panose="020B0604020202020204" pitchFamily="34" charset="0"/>
              </a:rPr>
              <a:t>-Extreme (2Q16): 10 Physical CPUs, 20 Logical CPUs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Key challenge: craft parallel programs with high performance on multiprocessors as # of processors increase – i.e., that scale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Scheduling, load balancing, time for synchronization, overhead for communication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5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 Programming Languages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Number of choices is indication of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No universal solution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Needs are very problem specific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E.g.,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Scientific computing/machine learning (matrix multiply)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Webserver: handle many unrelated requests simultaneously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Input / output: it’s all happening simultaneously!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Specialized languages for different tasks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Some are easier to use (for some problems)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None is particularly ”easy” to use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9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Improving Performance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Increase clock rate fs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Reached practical maximum for today’s technology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&lt; 5GHz for general purpose computers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Lower CPI (cycles per instruction)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SIMD, “instruction level parallelism”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Perform multiple tasks simultaneously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Multiple CPUs, each executing different program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Tasks may be related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E.g. each CPU performs part of a big matrix multiplication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or unrelated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E.g. distribute different web http requests over different computers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E.g. run </a:t>
            </a:r>
            <a:r>
              <a:rPr lang="en-US" altLang="en-US" sz="1800" dirty="0" err="1">
                <a:latin typeface="Arial" panose="020B0604020202020204" pitchFamily="34" charset="0"/>
              </a:rPr>
              <a:t>pptx</a:t>
            </a:r>
            <a:r>
              <a:rPr lang="en-US" altLang="en-US" sz="1800" dirty="0">
                <a:latin typeface="Arial" panose="020B0604020202020204" pitchFamily="34" charset="0"/>
              </a:rPr>
              <a:t> (view lecture slides) and browser (</a:t>
            </a:r>
            <a:r>
              <a:rPr lang="en-US" altLang="en-US" sz="1800" dirty="0" err="1">
                <a:latin typeface="Arial" panose="020B0604020202020204" pitchFamily="34" charset="0"/>
              </a:rPr>
              <a:t>youtube</a:t>
            </a:r>
            <a:r>
              <a:rPr lang="en-US" altLang="en-US" sz="1800" dirty="0">
                <a:latin typeface="Arial" panose="020B0604020202020204" pitchFamily="34" charset="0"/>
              </a:rPr>
              <a:t>) simultaneously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Do all of the above: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High fs, SIMD, multiple parallel tasks</a:t>
            </a:r>
          </a:p>
        </p:txBody>
      </p:sp>
      <p:sp>
        <p:nvSpPr>
          <p:cNvPr id="6" name="Rectangle 3"/>
          <p:cNvSpPr/>
          <p:nvPr/>
        </p:nvSpPr>
        <p:spPr>
          <a:xfrm>
            <a:off x="444142" y="3198289"/>
            <a:ext cx="6247193" cy="101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4"/>
          <p:cNvSpPr txBox="1"/>
          <p:nvPr/>
        </p:nvSpPr>
        <p:spPr>
          <a:xfrm>
            <a:off x="6691336" y="3115997"/>
            <a:ext cx="889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Today’s</a:t>
            </a:r>
          </a:p>
          <a:p>
            <a:r>
              <a:rPr lang="en-US" b="1" dirty="0">
                <a:solidFill>
                  <a:srgbClr val="FF0000"/>
                </a:solidFill>
              </a:rPr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22462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 Loops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Serial execution: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&lt;100;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…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Parallel Execution: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85836"/>
              </p:ext>
            </p:extLst>
          </p:nvPr>
        </p:nvGraphicFramePr>
        <p:xfrm>
          <a:off x="559858" y="4162274"/>
          <a:ext cx="7948084" cy="128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7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7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655">
                <a:tc>
                  <a:txBody>
                    <a:bodyPr/>
                    <a:lstStyle/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for 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=0;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&lt;25;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++) { 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    …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for 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=25;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&lt;50;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++) { 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    …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for 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=50;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&lt;75;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++) { 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    …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for (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=75; </a:t>
                      </a:r>
                      <a:r>
                        <a:rPr lang="en-US" sz="1600" b="1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&lt;100;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++) { 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     …</a:t>
                      </a:r>
                    </a:p>
                    <a:p>
                      <a:pPr marL="4763" indent="0">
                        <a:buNone/>
                        <a:tabLst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ea typeface="Courier" charset="0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3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8433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OpenMP Building Block: </a:t>
            </a:r>
            <a:r>
              <a:rPr lang="en-US" altLang="en-US" b="1" dirty="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loop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&lt;max;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zero[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Breaks </a:t>
            </a:r>
            <a:r>
              <a:rPr lang="en-US" altLang="en-US" sz="2400" i="1" dirty="0">
                <a:latin typeface="Arial" panose="020B0604020202020204" pitchFamily="34" charset="0"/>
              </a:rPr>
              <a:t>for loop </a:t>
            </a:r>
            <a:r>
              <a:rPr lang="en-US" altLang="en-US" sz="2400" dirty="0">
                <a:latin typeface="Arial" panose="020B0604020202020204" pitchFamily="34" charset="0"/>
              </a:rPr>
              <a:t>into chunks, and allocate each to a separate thread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e.g. if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2000" dirty="0">
                <a:latin typeface="Arial" panose="020B0604020202020204" pitchFamily="34" charset="0"/>
              </a:rPr>
              <a:t> = 100 with 2 threads:</a:t>
            </a: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	assign 0-49 to thread 0, and 50-99 to thread 1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Must have relatively simple “shape” for an OpenMP-aware compiler to be able to parallelize it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Necessary for the run-time system to be able to determine how many of the loop iterations to assign to each thread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No premature exits from the loop allowed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i.e. No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break, return, exit,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statements</a:t>
            </a:r>
          </a:p>
        </p:txBody>
      </p:sp>
      <p:grpSp>
        <p:nvGrpSpPr>
          <p:cNvPr id="7" name="Group 11"/>
          <p:cNvGrpSpPr/>
          <p:nvPr/>
        </p:nvGrpSpPr>
        <p:grpSpPr>
          <a:xfrm>
            <a:off x="6264797" y="4829135"/>
            <a:ext cx="2794536" cy="1200329"/>
            <a:chOff x="6829063" y="5295847"/>
            <a:chExt cx="2448465" cy="1600438"/>
          </a:xfrm>
        </p:grpSpPr>
        <p:cxnSp>
          <p:nvCxnSpPr>
            <p:cNvPr id="8" name="Straight Arrow Connector 9"/>
            <p:cNvCxnSpPr/>
            <p:nvPr/>
          </p:nvCxnSpPr>
          <p:spPr>
            <a:xfrm flipH="1" flipV="1">
              <a:off x="6829063" y="5555848"/>
              <a:ext cx="931450" cy="6319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0"/>
            <p:cNvSpPr txBox="1"/>
            <p:nvPr/>
          </p:nvSpPr>
          <p:spPr>
            <a:xfrm>
              <a:off x="7722336" y="5295847"/>
              <a:ext cx="155519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general, don’t jump outside of any </a:t>
              </a:r>
              <a:r>
                <a:rPr lang="en-US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pragma</a:t>
              </a:r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721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 for in OpenMP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601266" indent="0">
              <a:buNone/>
            </a:pP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#include &lt;</a:t>
            </a:r>
            <a:r>
              <a:rPr lang="en-US" sz="2400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omp.h</a:t>
            </a: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&gt;</a:t>
            </a:r>
          </a:p>
          <a:p>
            <a:pPr marL="601266" indent="0">
              <a:buNone/>
            </a:pPr>
            <a:endParaRPr lang="en-US" sz="2400" b="1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  <a:p>
            <a:pPr marL="601266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#pragma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omp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parallel for</a:t>
            </a:r>
          </a:p>
          <a:p>
            <a:pPr marL="647700" indent="0">
              <a:buNone/>
            </a:pP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for (</a:t>
            </a:r>
            <a:r>
              <a:rPr lang="en-US" sz="2400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=0; </a:t>
            </a:r>
            <a:r>
              <a:rPr lang="en-US" sz="2400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&lt;100; </a:t>
            </a:r>
            <a:r>
              <a:rPr lang="en-US" sz="2400" b="1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++) { </a:t>
            </a:r>
          </a:p>
          <a:p>
            <a:pPr marL="647700" indent="0">
              <a:buNone/>
            </a:pP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    …</a:t>
            </a:r>
          </a:p>
          <a:p>
            <a:pPr marL="647700" indent="0">
              <a:buNone/>
            </a:pPr>
            <a:r>
              <a:rPr lang="en-US" sz="2400" b="1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320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OpenMP Example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25" y="1963488"/>
            <a:ext cx="3819451" cy="3141658"/>
          </a:xfrm>
          <a:prstGeom prst="rect">
            <a:avLst/>
          </a:prstGeom>
        </p:spPr>
      </p:pic>
      <p:sp>
        <p:nvSpPr>
          <p:cNvPr id="7" name="Content Placeholder 7"/>
          <p:cNvSpPr txBox="1">
            <a:spLocks/>
          </p:cNvSpPr>
          <p:nvPr/>
        </p:nvSpPr>
        <p:spPr>
          <a:xfrm>
            <a:off x="4365595" y="1947498"/>
            <a:ext cx="3635407" cy="354247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$ gcc-5 -fopenmp for.c;./a.out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FFC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0, i = 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1, i = 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2, i =  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3, i =  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FFC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0, i = 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1, i =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2, i =  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3, i =  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FFC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0, i = 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0070C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thread 1, i = 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>
                <a:solidFill>
                  <a:srgbClr val="FFC00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01 02 03</a:t>
            </a:r>
            <a:r>
              <a:rPr lang="de-DE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de-DE" b="1">
                <a:solidFill>
                  <a:srgbClr val="0070C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14 15 16</a:t>
            </a:r>
            <a:r>
              <a:rPr lang="de-DE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de-DE" b="1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27 28</a:t>
            </a:r>
            <a:r>
              <a:rPr lang="de-DE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de-DE" b="1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39</a:t>
            </a:r>
            <a:r>
              <a:rPr lang="de-DE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de-DE" b="1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40</a:t>
            </a:r>
            <a:r>
              <a:rPr lang="de-DE" b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endParaRPr lang="en-US" b="1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81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OpenMP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 extension: no new language to learn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Multi-threaded, shared-memory parallelism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Compiler Directives,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Runtime Library Routines,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Ignored by compilers unaware of OpenMP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Same source for multiple architectures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E.g., same program for 1 &amp; 16 cores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Only works with shared memory</a:t>
            </a:r>
          </a:p>
        </p:txBody>
      </p:sp>
    </p:spTree>
    <p:extLst>
      <p:ext uri="{BB962C8B-B14F-4D97-AF65-F5344CB8AC3E}">
        <p14:creationId xmlns:p14="http://schemas.microsoft.com/office/powerpoint/2010/main" val="1161974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9491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OpenMP Parallel </a:t>
            </a:r>
            <a:r>
              <a:rPr lang="en-US" altLang="en-US" b="1" dirty="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r>
              <a:rPr lang="en-US" altLang="en-US" i="1" dirty="0">
                <a:solidFill>
                  <a:srgbClr val="CC0000"/>
                </a:solidFill>
                <a:latin typeface="Arial" panose="020B0604020202020204" pitchFamily="34" charset="0"/>
              </a:rPr>
              <a:t>pragma</a:t>
            </a:r>
            <a:endParaRPr lang="en-US" altLang="en-US" b="1" i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7306733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parallel for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&lt;max;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zero[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Master thread creates additional threads, each with a separate execution context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All variables declared outside for loop are shared by default, except for loop index which is implicitly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</a:rPr>
              <a:t>private</a:t>
            </a:r>
            <a:r>
              <a:rPr lang="en-US" altLang="en-US" sz="2400" dirty="0">
                <a:latin typeface="Arial" panose="020B0604020202020204" pitchFamily="34" charset="0"/>
              </a:rPr>
              <a:t> per thread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Implicit “barrier” synchronization at end of for loop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Divide index regions sequentially per thread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Thread 0 gets 0, 1, …, (max/n)-1;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Thread 1 gets max/n, max/n+1, …, 2*(max/n)-1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Why?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/>
          <a:srcRect r="29469"/>
          <a:stretch/>
        </p:blipFill>
        <p:spPr bwMode="auto">
          <a:xfrm>
            <a:off x="7497234" y="2508251"/>
            <a:ext cx="1320800" cy="273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8463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OpenMP Programming Model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Fork - Join Model: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OpenMP programs begin as single process (master thread)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Sequential execution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When parallel region is encountered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Master thread “forks” into team of parallel threads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Executed simultaneously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At end of parallel region, parallel threads ”join”, leaving only master thread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Process repeats for each parallel region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Amdahl’s Law?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3333" y="1638300"/>
            <a:ext cx="5375357" cy="1812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7971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What Kind of Threads?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OpenMP threads are operating system (software) threads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OS will multiplex requested OpenMP threads onto available hardware threads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Hopefully each gets a real hardware thread to run on, so no OS-level time-multiplexing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But other tasks on machine compete for hardware threads!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6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1" y="17328"/>
            <a:ext cx="703897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New-School Machine Structures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(It’s a bit more complicated!)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4199" y="2168351"/>
            <a:ext cx="767801" cy="53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42"/>
          <p:cNvSpPr txBox="1">
            <a:spLocks/>
          </p:cNvSpPr>
          <p:nvPr/>
        </p:nvSpPr>
        <p:spPr>
          <a:xfrm>
            <a:off x="302249" y="1252101"/>
            <a:ext cx="3167172" cy="392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Requests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Assigned to computer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Search “Katz”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Threads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Assigned to core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Lookup, Ads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Instructions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&gt;1 instruction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5 pipelined instructions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Data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&gt;1 data item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e.g., Add of 4 pairs of words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Hardware descriptions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 gates @ one time</a:t>
            </a:r>
          </a:p>
          <a:p>
            <a:pPr>
              <a:buClr>
                <a:srgbClr val="C00000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</a:p>
        </p:txBody>
      </p:sp>
      <p:sp>
        <p:nvSpPr>
          <p:cNvPr id="8" name="TextBox 96"/>
          <p:cNvSpPr txBox="1"/>
          <p:nvPr/>
        </p:nvSpPr>
        <p:spPr>
          <a:xfrm>
            <a:off x="7557501" y="1756434"/>
            <a:ext cx="68480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b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</a:p>
        </p:txBody>
      </p:sp>
      <p:sp>
        <p:nvSpPr>
          <p:cNvPr id="9" name="TextBox 117"/>
          <p:cNvSpPr txBox="1"/>
          <p:nvPr/>
        </p:nvSpPr>
        <p:spPr>
          <a:xfrm>
            <a:off x="4461360" y="1756663"/>
            <a:ext cx="97912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Warehouse Scale Computer</a:t>
            </a:r>
          </a:p>
        </p:txBody>
      </p:sp>
      <p:cxnSp>
        <p:nvCxnSpPr>
          <p:cNvPr id="10" name="Straight Connector 167"/>
          <p:cNvCxnSpPr/>
          <p:nvPr/>
        </p:nvCxnSpPr>
        <p:spPr>
          <a:xfrm rot="5400000">
            <a:off x="2076532" y="3382746"/>
            <a:ext cx="3937628" cy="1191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68"/>
          <p:cNvSpPr txBox="1"/>
          <p:nvPr/>
        </p:nvSpPr>
        <p:spPr>
          <a:xfrm>
            <a:off x="2926425" y="130435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Software        Hardware</a:t>
            </a:r>
          </a:p>
        </p:txBody>
      </p:sp>
      <p:sp>
        <p:nvSpPr>
          <p:cNvPr id="12" name="TextBox 170"/>
          <p:cNvSpPr txBox="1"/>
          <p:nvPr/>
        </p:nvSpPr>
        <p:spPr>
          <a:xfrm>
            <a:off x="3390623" y="2213957"/>
            <a:ext cx="13211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Harness</a:t>
            </a:r>
            <a:b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Parallelism &amp;</a:t>
            </a:r>
          </a:p>
          <a:p>
            <a:pPr algn="ctr">
              <a:lnSpc>
                <a:spcPct val="90000"/>
              </a:lnSpc>
            </a:pP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Achieve High</a:t>
            </a:r>
            <a:b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grpSp>
        <p:nvGrpSpPr>
          <p:cNvPr id="13" name="Group 50"/>
          <p:cNvGrpSpPr/>
          <p:nvPr/>
        </p:nvGrpSpPr>
        <p:grpSpPr>
          <a:xfrm>
            <a:off x="5897467" y="4660105"/>
            <a:ext cx="2691247" cy="967365"/>
            <a:chOff x="5831288" y="5537200"/>
            <a:chExt cx="3588330" cy="1289820"/>
          </a:xfrm>
        </p:grpSpPr>
        <p:sp>
          <p:nvSpPr>
            <p:cNvPr id="14" name="TextBox 165"/>
            <p:cNvSpPr txBox="1"/>
            <p:nvPr/>
          </p:nvSpPr>
          <p:spPr>
            <a:xfrm>
              <a:off x="7942290" y="5985755"/>
              <a:ext cx="147732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Logic Gates</a:t>
              </a:r>
            </a:p>
          </p:txBody>
        </p:sp>
        <p:cxnSp>
          <p:nvCxnSpPr>
            <p:cNvPr id="15" name="Straight Connector 171"/>
            <p:cNvCxnSpPr>
              <a:stCxn id="50" idx="2"/>
              <a:endCxn id="19" idx="3"/>
            </p:cNvCxnSpPr>
            <p:nvPr/>
          </p:nvCxnSpPr>
          <p:spPr>
            <a:xfrm flipH="1">
              <a:off x="7920438" y="5537200"/>
              <a:ext cx="54945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73"/>
            <p:cNvCxnSpPr>
              <a:stCxn id="50" idx="1"/>
              <a:endCxn id="19" idx="0"/>
            </p:cNvCxnSpPr>
            <p:nvPr/>
          </p:nvCxnSpPr>
          <p:spPr>
            <a:xfrm flipH="1">
              <a:off x="6543772" y="5537200"/>
              <a:ext cx="955785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77"/>
            <p:cNvGrpSpPr/>
            <p:nvPr/>
          </p:nvGrpSpPr>
          <p:grpSpPr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18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58" name="Image" r:id="rId5" imgW="3492063" imgH="2400000" progId="">
                      <p:embed/>
                    </p:oleObj>
                  </mc:Choice>
                  <mc:Fallback>
                    <p:oleObj name="Image" r:id="rId5" imgW="3492063" imgH="2400000" progId="">
                      <p:embed/>
                      <p:pic>
                        <p:nvPicPr>
                          <p:cNvPr id="18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Freeform 176"/>
              <p:cNvSpPr/>
              <p:nvPr/>
            </p:nvSpPr>
            <p:spPr>
              <a:xfrm>
                <a:off x="5831288" y="6149353"/>
                <a:ext cx="2089150" cy="708647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</a:p>
            </p:txBody>
          </p:sp>
        </p:grpSp>
      </p:grpSp>
      <p:pic>
        <p:nvPicPr>
          <p:cNvPr id="20" name="Picture 116" descr="cern-racks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243" y="1508364"/>
            <a:ext cx="2144738" cy="1250721"/>
          </a:xfrm>
          <a:prstGeom prst="rect">
            <a:avLst/>
          </a:prstGeom>
        </p:spPr>
      </p:pic>
      <p:grpSp>
        <p:nvGrpSpPr>
          <p:cNvPr id="21" name="Group 55"/>
          <p:cNvGrpSpPr/>
          <p:nvPr/>
        </p:nvGrpSpPr>
        <p:grpSpPr>
          <a:xfrm>
            <a:off x="4105513" y="2742406"/>
            <a:ext cx="3857382" cy="1219201"/>
            <a:chOff x="3442017" y="2980266"/>
            <a:chExt cx="5143176" cy="1625601"/>
          </a:xfrm>
        </p:grpSpPr>
        <p:grpSp>
          <p:nvGrpSpPr>
            <p:cNvPr id="22" name="Group 53"/>
            <p:cNvGrpSpPr/>
            <p:nvPr/>
          </p:nvGrpSpPr>
          <p:grpSpPr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24" name="Picture 5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5" name="Straight Connector 134"/>
              <p:cNvCxnSpPr>
                <a:endCxn id="28" idx="1"/>
              </p:cNvCxnSpPr>
              <p:nvPr/>
            </p:nvCxnSpPr>
            <p:spPr>
              <a:xfrm rot="10800000" flipV="1">
                <a:off x="5432954" y="2980266"/>
                <a:ext cx="1729843" cy="38947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36"/>
              <p:cNvCxnSpPr>
                <a:endCxn id="28" idx="0"/>
              </p:cNvCxnSpPr>
              <p:nvPr/>
            </p:nvCxnSpPr>
            <p:spPr>
              <a:xfrm>
                <a:off x="7501460" y="2980267"/>
                <a:ext cx="1083733" cy="38947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144"/>
              <p:cNvGrpSpPr/>
              <p:nvPr/>
            </p:nvGrpSpPr>
            <p:grpSpPr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28" name="Freeform 97"/>
                <p:cNvSpPr/>
                <p:nvPr/>
              </p:nvSpPr>
              <p:spPr>
                <a:xfrm>
                  <a:off x="3539066" y="3369744"/>
                  <a:ext cx="4690534" cy="123612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Freeform 131"/>
                <p:cNvSpPr/>
                <p:nvPr/>
              </p:nvSpPr>
              <p:spPr>
                <a:xfrm>
                  <a:off x="4758265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Core</a:t>
                  </a:r>
                </a:p>
              </p:txBody>
            </p:sp>
            <p:sp>
              <p:nvSpPr>
                <p:cNvPr id="30" name="Freeform 132"/>
                <p:cNvSpPr/>
                <p:nvPr/>
              </p:nvSpPr>
              <p:spPr>
                <a:xfrm>
                  <a:off x="6790242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Core</a:t>
                  </a:r>
                </a:p>
              </p:txBody>
            </p:sp>
            <p:sp>
              <p:nvSpPr>
                <p:cNvPr id="31" name="Rectangle 137"/>
                <p:cNvSpPr/>
                <p:nvPr/>
              </p:nvSpPr>
              <p:spPr>
                <a:xfrm>
                  <a:off x="6242320" y="3413668"/>
                  <a:ext cx="47705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32" name="Freeform 139"/>
                <p:cNvSpPr/>
                <p:nvPr/>
              </p:nvSpPr>
              <p:spPr>
                <a:xfrm>
                  <a:off x="4284134" y="3810000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 Memory               (Cache)</a:t>
                  </a:r>
                </a:p>
              </p:txBody>
            </p:sp>
            <p:sp>
              <p:nvSpPr>
                <p:cNvPr id="33" name="Freeform 143"/>
                <p:cNvSpPr/>
                <p:nvPr/>
              </p:nvSpPr>
              <p:spPr>
                <a:xfrm>
                  <a:off x="3826935" y="4199466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Input/Output</a:t>
                  </a:r>
                </a:p>
              </p:txBody>
            </p:sp>
          </p:grpSp>
        </p:grpSp>
        <p:sp>
          <p:nvSpPr>
            <p:cNvPr id="23" name="TextBox 54"/>
            <p:cNvSpPr txBox="1"/>
            <p:nvPr/>
          </p:nvSpPr>
          <p:spPr>
            <a:xfrm>
              <a:off x="6627381" y="3049938"/>
              <a:ext cx="1259320" cy="344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Computer</a:t>
              </a:r>
            </a:p>
          </p:txBody>
        </p:sp>
      </p:grpSp>
      <p:grpSp>
        <p:nvGrpSpPr>
          <p:cNvPr id="34" name="Group 90"/>
          <p:cNvGrpSpPr/>
          <p:nvPr/>
        </p:nvGrpSpPr>
        <p:grpSpPr>
          <a:xfrm>
            <a:off x="4048396" y="2747969"/>
            <a:ext cx="4219304" cy="2316948"/>
            <a:chOff x="3365862" y="2987684"/>
            <a:chExt cx="5625738" cy="3089265"/>
          </a:xfrm>
        </p:grpSpPr>
        <p:sp>
          <p:nvSpPr>
            <p:cNvPr id="35" name="Freeform 150"/>
            <p:cNvSpPr/>
            <p:nvPr/>
          </p:nvSpPr>
          <p:spPr>
            <a:xfrm>
              <a:off x="3971023" y="5625230"/>
              <a:ext cx="3626511" cy="341684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Cache Memory</a:t>
              </a:r>
            </a:p>
          </p:txBody>
        </p:sp>
        <p:grpSp>
          <p:nvGrpSpPr>
            <p:cNvPr id="36" name="Group 89"/>
            <p:cNvGrpSpPr/>
            <p:nvPr/>
          </p:nvGrpSpPr>
          <p:grpSpPr>
            <a:xfrm>
              <a:off x="3365862" y="2987684"/>
              <a:ext cx="5625738" cy="3089265"/>
              <a:chOff x="3365862" y="2987684"/>
              <a:chExt cx="5625738" cy="3089265"/>
            </a:xfrm>
          </p:grpSpPr>
          <p:grpSp>
            <p:nvGrpSpPr>
              <p:cNvPr id="51" name="Group 48"/>
              <p:cNvGrpSpPr/>
              <p:nvPr/>
            </p:nvGrpSpPr>
            <p:grpSpPr>
              <a:xfrm>
                <a:off x="3365862" y="2987684"/>
                <a:ext cx="5625738" cy="3089265"/>
                <a:chOff x="3365862" y="2947066"/>
                <a:chExt cx="5454288" cy="3358120"/>
              </a:xfrm>
            </p:grpSpPr>
            <p:sp>
              <p:nvSpPr>
                <p:cNvPr id="55" name="Freeform 146"/>
                <p:cNvSpPr/>
                <p:nvPr/>
              </p:nvSpPr>
              <p:spPr>
                <a:xfrm>
                  <a:off x="3365862" y="4775213"/>
                  <a:ext cx="5454288" cy="152997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6" name="Straight Connector 155"/>
                <p:cNvCxnSpPr>
                  <a:stCxn id="30" idx="1"/>
                  <a:endCxn id="55" idx="1"/>
                </p:cNvCxnSpPr>
                <p:nvPr/>
              </p:nvCxnSpPr>
              <p:spPr>
                <a:xfrm flipH="1">
                  <a:off x="5154635" y="2947066"/>
                  <a:ext cx="2745412" cy="1828148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157"/>
                <p:cNvCxnSpPr>
                  <a:stCxn id="30" idx="0"/>
                  <a:endCxn id="55" idx="0"/>
                </p:cNvCxnSpPr>
                <p:nvPr/>
              </p:nvCxnSpPr>
              <p:spPr>
                <a:xfrm>
                  <a:off x="8672365" y="2947067"/>
                  <a:ext cx="147785" cy="1828145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161"/>
              <p:cNvSpPr txBox="1"/>
              <p:nvPr/>
            </p:nvSpPr>
            <p:spPr>
              <a:xfrm>
                <a:off x="7515254" y="4306692"/>
                <a:ext cx="64130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  <p:sp>
            <p:nvSpPr>
              <p:cNvPr id="53" name="Freeform 162"/>
              <p:cNvSpPr/>
              <p:nvPr/>
            </p:nvSpPr>
            <p:spPr>
              <a:xfrm>
                <a:off x="4108450" y="4718050"/>
                <a:ext cx="2705100" cy="85090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Instruction </a:t>
                </a:r>
                <a:r>
                  <a:rPr lang="en-US" sz="135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164"/>
              <p:cNvSpPr/>
              <p:nvPr/>
            </p:nvSpPr>
            <p:spPr>
              <a:xfrm>
                <a:off x="6438900" y="4686300"/>
                <a:ext cx="2362199" cy="48895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Functional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p:grpSp>
        <p:pic>
          <p:nvPicPr>
            <p:cNvPr id="37" name="Picture 56" descr="600px-Pipeline_5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5262" y="4921249"/>
              <a:ext cx="908064" cy="654673"/>
            </a:xfrm>
            <a:prstGeom prst="rect">
              <a:avLst/>
            </a:prstGeom>
          </p:spPr>
        </p:pic>
        <p:grpSp>
          <p:nvGrpSpPr>
            <p:cNvPr id="38" name="Group 88"/>
            <p:cNvGrpSpPr/>
            <p:nvPr/>
          </p:nvGrpSpPr>
          <p:grpSpPr>
            <a:xfrm>
              <a:off x="6108909" y="5194300"/>
              <a:ext cx="2127517" cy="575242"/>
              <a:chOff x="6108909" y="5194300"/>
              <a:chExt cx="2127517" cy="575242"/>
            </a:xfrm>
          </p:grpSpPr>
          <p:grpSp>
            <p:nvGrpSpPr>
              <p:cNvPr id="39" name="Group 68"/>
              <p:cNvGrpSpPr/>
              <p:nvPr/>
            </p:nvGrpSpPr>
            <p:grpSpPr>
              <a:xfrm>
                <a:off x="7499559" y="5194300"/>
                <a:ext cx="736867" cy="556192"/>
                <a:chOff x="7499559" y="5194300"/>
                <a:chExt cx="736867" cy="556192"/>
              </a:xfrm>
            </p:grpSpPr>
            <p:sp>
              <p:nvSpPr>
                <p:cNvPr id="49" name="TextBox 113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103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79"/>
              <p:cNvGrpSpPr/>
              <p:nvPr/>
            </p:nvGrpSpPr>
            <p:grpSpPr>
              <a:xfrm>
                <a:off x="7036009" y="5200650"/>
                <a:ext cx="736867" cy="556192"/>
                <a:chOff x="7499559" y="5194300"/>
                <a:chExt cx="736867" cy="556192"/>
              </a:xfrm>
            </p:grpSpPr>
            <p:sp>
              <p:nvSpPr>
                <p:cNvPr id="47" name="TextBox 80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reeform 81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82"/>
              <p:cNvGrpSpPr/>
              <p:nvPr/>
            </p:nvGrpSpPr>
            <p:grpSpPr>
              <a:xfrm>
                <a:off x="6572459" y="5207000"/>
                <a:ext cx="736867" cy="556192"/>
                <a:chOff x="7499559" y="5194300"/>
                <a:chExt cx="736867" cy="556192"/>
              </a:xfrm>
            </p:grpSpPr>
            <p:sp>
              <p:nvSpPr>
                <p:cNvPr id="45" name="TextBox 83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Freeform 84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85"/>
              <p:cNvGrpSpPr/>
              <p:nvPr/>
            </p:nvGrpSpPr>
            <p:grpSpPr>
              <a:xfrm>
                <a:off x="6108909" y="5213350"/>
                <a:ext cx="736867" cy="556192"/>
                <a:chOff x="7499559" y="5194300"/>
                <a:chExt cx="736867" cy="556192"/>
              </a:xfrm>
            </p:grpSpPr>
            <p:sp>
              <p:nvSpPr>
                <p:cNvPr id="43" name="TextBox 86"/>
                <p:cNvSpPr txBox="1"/>
                <p:nvPr/>
              </p:nvSpPr>
              <p:spPr>
                <a:xfrm>
                  <a:off x="7532796" y="5196495"/>
                  <a:ext cx="703630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+B</a:t>
                  </a:r>
                  <a:r>
                    <a:rPr lang="en-US" sz="105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Freeform 87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7" name="Group 64"/>
          <p:cNvGrpSpPr/>
          <p:nvPr/>
        </p:nvGrpSpPr>
        <p:grpSpPr>
          <a:xfrm>
            <a:off x="207057" y="2213957"/>
            <a:ext cx="7910095" cy="2923403"/>
            <a:chOff x="617005" y="1431077"/>
            <a:chExt cx="7910095" cy="3897872"/>
          </a:xfrm>
        </p:grpSpPr>
        <p:sp>
          <p:nvSpPr>
            <p:cNvPr id="68" name="Rectangle 62"/>
            <p:cNvSpPr/>
            <p:nvPr/>
          </p:nvSpPr>
          <p:spPr>
            <a:xfrm>
              <a:off x="5520820" y="2527348"/>
              <a:ext cx="3006280" cy="2613813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5"/>
            <p:cNvSpPr txBox="1"/>
            <p:nvPr/>
          </p:nvSpPr>
          <p:spPr>
            <a:xfrm>
              <a:off x="3978957" y="4220953"/>
              <a:ext cx="116750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Today’s</a:t>
              </a:r>
            </a:p>
            <a:p>
              <a:r>
                <a:rPr lang="en-US" sz="2400" b="1" dirty="0">
                  <a:solidFill>
                    <a:srgbClr val="FF0000"/>
                  </a:solidFill>
                </a:rPr>
                <a:t>Lecture</a:t>
              </a:r>
            </a:p>
          </p:txBody>
        </p:sp>
        <p:sp>
          <p:nvSpPr>
            <p:cNvPr id="70" name="Rectangle 66"/>
            <p:cNvSpPr/>
            <p:nvPr/>
          </p:nvSpPr>
          <p:spPr>
            <a:xfrm>
              <a:off x="617005" y="1431077"/>
              <a:ext cx="3129264" cy="1231107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50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 Computer Architectures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23" y="1564260"/>
            <a:ext cx="1468836" cy="1959428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746439" y="3518827"/>
            <a:ext cx="3151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Several separate computers,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means for communication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(e.g., Ethernet)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220" y="1533997"/>
            <a:ext cx="2406154" cy="1594077"/>
          </a:xfrm>
          <a:prstGeom prst="rect">
            <a:avLst/>
          </a:prstGeom>
        </p:spPr>
      </p:pic>
      <p:sp>
        <p:nvSpPr>
          <p:cNvPr id="9" name="TextBox 10"/>
          <p:cNvSpPr txBox="1"/>
          <p:nvPr/>
        </p:nvSpPr>
        <p:spPr>
          <a:xfrm>
            <a:off x="5119447" y="3117517"/>
            <a:ext cx="3845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Massive array of computers,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fast communication between processors</a:t>
            </a:r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157" y="3944948"/>
            <a:ext cx="3878036" cy="1926091"/>
          </a:xfrm>
          <a:prstGeom prst="rect">
            <a:avLst/>
          </a:prstGeom>
        </p:spPr>
      </p:pic>
      <p:sp>
        <p:nvSpPr>
          <p:cNvPr id="11" name="TextBox 12"/>
          <p:cNvSpPr txBox="1"/>
          <p:nvPr/>
        </p:nvSpPr>
        <p:spPr>
          <a:xfrm>
            <a:off x="312346" y="4881327"/>
            <a:ext cx="3558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Multi-core CPU: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datapath in single chip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share L3 cache, memory, peripherals</a:t>
            </a:r>
          </a:p>
          <a:p>
            <a:pPr algn="r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Hive machines</a:t>
            </a:r>
          </a:p>
        </p:txBody>
      </p:sp>
      <p:cxnSp>
        <p:nvCxnSpPr>
          <p:cNvPr id="12" name="Straight Arrow Connector 16"/>
          <p:cNvCxnSpPr/>
          <p:nvPr/>
        </p:nvCxnSpPr>
        <p:spPr>
          <a:xfrm>
            <a:off x="3441247" y="4604657"/>
            <a:ext cx="461910" cy="85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/>
          <p:nvPr/>
        </p:nvSpPr>
        <p:spPr>
          <a:xfrm>
            <a:off x="415863" y="4475897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en-US" sz="16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“graphics processing unit”</a:t>
            </a:r>
            <a:endParaRPr lang="en-US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Example: CPU with Two Cores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87"/>
          <p:cNvGrpSpPr/>
          <p:nvPr/>
        </p:nvGrpSpPr>
        <p:grpSpPr>
          <a:xfrm>
            <a:off x="1906057" y="1454467"/>
            <a:ext cx="1543050" cy="2005965"/>
            <a:chOff x="609600" y="1676400"/>
            <a:chExt cx="3048000" cy="3962400"/>
          </a:xfrm>
        </p:grpSpPr>
        <p:grpSp>
          <p:nvGrpSpPr>
            <p:cNvPr id="7" name="Group 268"/>
            <p:cNvGrpSpPr/>
            <p:nvPr/>
          </p:nvGrpSpPr>
          <p:grpSpPr>
            <a:xfrm>
              <a:off x="609600" y="1676400"/>
              <a:ext cx="3048000" cy="3962400"/>
              <a:chOff x="609600" y="1676400"/>
              <a:chExt cx="3048000" cy="3962400"/>
            </a:xfrm>
          </p:grpSpPr>
          <p:sp>
            <p:nvSpPr>
              <p:cNvPr id="24" name="Rectangle 10"/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Processor “Core” 1</a:t>
                </a:r>
              </a:p>
            </p:txBody>
          </p:sp>
          <p:sp>
            <p:nvSpPr>
              <p:cNvPr id="25" name="Rectangle 8"/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26" name="Rectangle 9"/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Datapath</a:t>
                </a:r>
              </a:p>
            </p:txBody>
          </p:sp>
          <p:cxnSp>
            <p:nvCxnSpPr>
              <p:cNvPr id="27" name="Straight Arrow Connector 27"/>
              <p:cNvCxnSpPr/>
              <p:nvPr/>
            </p:nvCxnSpPr>
            <p:spPr>
              <a:xfrm rot="5400000">
                <a:off x="1409700" y="2933700"/>
                <a:ext cx="228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8"/>
              <p:cNvCxnSpPr/>
              <p:nvPr/>
            </p:nvCxnSpPr>
            <p:spPr>
              <a:xfrm rot="16200000" flipV="1">
                <a:off x="2553494" y="2932906"/>
                <a:ext cx="228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269"/>
            <p:cNvGrpSpPr/>
            <p:nvPr/>
          </p:nvGrpSpPr>
          <p:grpSpPr>
            <a:xfrm>
              <a:off x="771610" y="3505200"/>
              <a:ext cx="2547324" cy="1828800"/>
              <a:chOff x="771610" y="3505200"/>
              <a:chExt cx="2547324" cy="1828800"/>
            </a:xfrm>
          </p:grpSpPr>
          <p:sp>
            <p:nvSpPr>
              <p:cNvPr id="9" name="Rectangle 11"/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</a:t>
                </a:r>
              </a:p>
            </p:txBody>
          </p:sp>
          <p:grpSp>
            <p:nvGrpSpPr>
              <p:cNvPr id="10" name="Group 25"/>
              <p:cNvGrpSpPr/>
              <p:nvPr/>
            </p:nvGrpSpPr>
            <p:grpSpPr>
              <a:xfrm>
                <a:off x="771610" y="3838670"/>
                <a:ext cx="2547324" cy="790340"/>
                <a:chOff x="1503471" y="3914870"/>
                <a:chExt cx="1725606" cy="790340"/>
              </a:xfrm>
              <a:solidFill>
                <a:srgbClr val="9BBB59"/>
              </a:solidFill>
            </p:grpSpPr>
            <p:sp>
              <p:nvSpPr>
                <p:cNvPr id="14" name="Rectangle 12"/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 13"/>
                <p:cNvSpPr/>
                <p:nvPr/>
              </p:nvSpPr>
              <p:spPr>
                <a:xfrm>
                  <a:off x="1600199" y="40386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Rectangle 14"/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Rectangle 15"/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Rectangle 16"/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7"/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Rectangle 18"/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Rectangle 19"/>
                <p:cNvSpPr/>
                <p:nvPr/>
              </p:nvSpPr>
              <p:spPr>
                <a:xfrm>
                  <a:off x="1600199" y="44958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20"/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TextBox 21"/>
                <p:cNvSpPr txBox="1"/>
                <p:nvPr/>
              </p:nvSpPr>
              <p:spPr>
                <a:xfrm>
                  <a:off x="1503471" y="3914870"/>
                  <a:ext cx="1725606" cy="79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2540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Registers</a:t>
                  </a:r>
                </a:p>
              </p:txBody>
            </p:sp>
          </p:grpSp>
          <p:grpSp>
            <p:nvGrpSpPr>
              <p:cNvPr id="11" name="Group 24"/>
              <p:cNvGrpSpPr/>
              <p:nvPr/>
            </p:nvGrpSpPr>
            <p:grpSpPr>
              <a:xfrm>
                <a:off x="914400" y="4667391"/>
                <a:ext cx="2367430" cy="666609"/>
                <a:chOff x="4572000" y="3371991"/>
                <a:chExt cx="2367430" cy="666609"/>
              </a:xfrm>
            </p:grpSpPr>
            <p:sp>
              <p:nvSpPr>
                <p:cNvPr id="12" name="Trapezoid 22"/>
                <p:cNvSpPr/>
                <p:nvPr/>
              </p:nvSpPr>
              <p:spPr>
                <a:xfrm flipV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extBox 23"/>
                <p:cNvSpPr txBox="1"/>
                <p:nvPr/>
              </p:nvSpPr>
              <p:spPr>
                <a:xfrm>
                  <a:off x="4572000" y="3371991"/>
                  <a:ext cx="2367430" cy="6079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dirty="0">
                      <a:effectLst>
                        <a:glow rad="1524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(ALU)</a:t>
                  </a:r>
                </a:p>
              </p:txBody>
            </p:sp>
          </p:grpSp>
        </p:grpSp>
      </p:grpSp>
      <p:sp>
        <p:nvSpPr>
          <p:cNvPr id="29" name="Rectangle 29"/>
          <p:cNvSpPr/>
          <p:nvPr/>
        </p:nvSpPr>
        <p:spPr>
          <a:xfrm>
            <a:off x="4743450" y="2000250"/>
            <a:ext cx="1428750" cy="3086100"/>
          </a:xfrm>
          <a:prstGeom prst="rect">
            <a:avLst/>
          </a:prstGeom>
          <a:solidFill>
            <a:srgbClr val="95B3D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grpSp>
        <p:nvGrpSpPr>
          <p:cNvPr id="30" name="Group 272"/>
          <p:cNvGrpSpPr/>
          <p:nvPr/>
        </p:nvGrpSpPr>
        <p:grpSpPr>
          <a:xfrm>
            <a:off x="6172200" y="2114550"/>
            <a:ext cx="1143000" cy="571500"/>
            <a:chOff x="6705600" y="1676400"/>
            <a:chExt cx="1524000" cy="762000"/>
          </a:xfrm>
        </p:grpSpPr>
        <p:sp>
          <p:nvSpPr>
            <p:cNvPr id="31" name="Rectangle 50"/>
            <p:cNvSpPr/>
            <p:nvPr/>
          </p:nvSpPr>
          <p:spPr>
            <a:xfrm>
              <a:off x="7315200" y="16764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32" name="Straight Arrow Connector 51"/>
            <p:cNvCxnSpPr/>
            <p:nvPr/>
          </p:nvCxnSpPr>
          <p:spPr>
            <a:xfrm rot="10800000">
              <a:off x="6705600" y="19812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273"/>
          <p:cNvGrpSpPr/>
          <p:nvPr/>
        </p:nvGrpSpPr>
        <p:grpSpPr>
          <a:xfrm>
            <a:off x="6172202" y="4457700"/>
            <a:ext cx="1248833" cy="571500"/>
            <a:chOff x="6705600" y="4800600"/>
            <a:chExt cx="1665110" cy="762000"/>
          </a:xfrm>
        </p:grpSpPr>
        <p:sp>
          <p:nvSpPr>
            <p:cNvPr id="34" name="Rectangle 54"/>
            <p:cNvSpPr/>
            <p:nvPr/>
          </p:nvSpPr>
          <p:spPr>
            <a:xfrm>
              <a:off x="7315199" y="4800600"/>
              <a:ext cx="1055511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35" name="Straight Arrow Connector 58"/>
            <p:cNvCxnSpPr/>
            <p:nvPr/>
          </p:nvCxnSpPr>
          <p:spPr>
            <a:xfrm rot="10800000" flipH="1">
              <a:off x="6705600" y="51816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270"/>
          <p:cNvGrpSpPr/>
          <p:nvPr/>
        </p:nvGrpSpPr>
        <p:grpSpPr>
          <a:xfrm>
            <a:off x="4857750" y="2343150"/>
            <a:ext cx="1143000" cy="2571750"/>
            <a:chOff x="4953000" y="1981200"/>
            <a:chExt cx="1524000" cy="3429000"/>
          </a:xfrm>
        </p:grpSpPr>
        <p:grpSp>
          <p:nvGrpSpPr>
            <p:cNvPr id="37" name="Group 74"/>
            <p:cNvGrpSpPr/>
            <p:nvPr/>
          </p:nvGrpSpPr>
          <p:grpSpPr>
            <a:xfrm>
              <a:off x="4953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29" name="Rectangle 64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0" name="Rectangle 65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1" name="Rectangle 6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2" name="Rectangle 67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3" name="Rectangle 68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4" name="Rectangle 69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" name="Rectangle 70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6" name="Rectangle 71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7" name="Rectangle 72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oup 75"/>
            <p:cNvGrpSpPr/>
            <p:nvPr/>
          </p:nvGrpSpPr>
          <p:grpSpPr>
            <a:xfrm>
              <a:off x="5334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20" name="Rectangle 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1" name="Rectangle 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2" name="Rectangle 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3" name="Rectangle 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4" name="Rectangle 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5" name="Rectangle 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6" name="Rectangle 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7" name="Rectangle 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8" name="Rectangle 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" name="Group 85"/>
            <p:cNvGrpSpPr/>
            <p:nvPr/>
          </p:nvGrpSpPr>
          <p:grpSpPr>
            <a:xfrm>
              <a:off x="5715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1" name="Rectangle 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Rectangle 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3" name="Rectangle 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4" name="Rectangle 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tangle 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Rectangle 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Rectangle 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8" name="Rectangle 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9" name="Rectangle 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95"/>
            <p:cNvGrpSpPr/>
            <p:nvPr/>
          </p:nvGrpSpPr>
          <p:grpSpPr>
            <a:xfrm>
              <a:off x="6096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02" name="Rectangle 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Rectangle 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Rectangle 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Rectangle 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Rectangle 1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7" name="Rectangle 1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Rectangle 1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Rectangle 1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0" name="Rectangle 1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oup 105"/>
            <p:cNvGrpSpPr/>
            <p:nvPr/>
          </p:nvGrpSpPr>
          <p:grpSpPr>
            <a:xfrm>
              <a:off x="4953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93" name="Rectangle 1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4" name="Rectangle 1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5" name="Rectangle 1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6" name="Rectangle 1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ectangle 1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tangle 1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tangle 1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tangle 1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tangle 1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15"/>
            <p:cNvGrpSpPr/>
            <p:nvPr/>
          </p:nvGrpSpPr>
          <p:grpSpPr>
            <a:xfrm>
              <a:off x="5334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84" name="Rectangle 1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tangle 1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Rectangle 1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Rectangle 1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1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Rectangle 1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Rectangle 1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2" name="Rectangle 1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125"/>
            <p:cNvGrpSpPr/>
            <p:nvPr/>
          </p:nvGrpSpPr>
          <p:grpSpPr>
            <a:xfrm>
              <a:off x="5715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5" name="Rectangle 1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Rectangle 1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Rectangle 1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1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1" name="Rectangle 1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1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Group 135"/>
            <p:cNvGrpSpPr/>
            <p:nvPr/>
          </p:nvGrpSpPr>
          <p:grpSpPr>
            <a:xfrm>
              <a:off x="6096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66" name="Rectangle 1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Rectangle 1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Rectangle 1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Rectangle 1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Rectangle 1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145"/>
            <p:cNvGrpSpPr/>
            <p:nvPr/>
          </p:nvGrpSpPr>
          <p:grpSpPr>
            <a:xfrm>
              <a:off x="4953000" y="3352800"/>
              <a:ext cx="381000" cy="685800"/>
              <a:chOff x="7543800" y="3581400"/>
              <a:chExt cx="2362200" cy="685800"/>
            </a:xfrm>
            <a:solidFill>
              <a:srgbClr val="9BBB59"/>
            </a:solidFill>
          </p:grpSpPr>
          <p:sp>
            <p:nvSpPr>
              <p:cNvPr id="157" name="Rectangle 1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Rectangle 1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tangle 1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Rectangle 1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tangle 1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155"/>
            <p:cNvGrpSpPr/>
            <p:nvPr/>
          </p:nvGrpSpPr>
          <p:grpSpPr>
            <a:xfrm>
              <a:off x="5334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48" name="Rectangle 1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" name="Rectangle 1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Rectangle 1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Rectangle 1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Rectangle 1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Rectangle 1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Rectangle 1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Rectangle 1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tangle 1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7" name="Group 165"/>
            <p:cNvGrpSpPr/>
            <p:nvPr/>
          </p:nvGrpSpPr>
          <p:grpSpPr>
            <a:xfrm>
              <a:off x="5715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39" name="Rectangle 16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Rectangle 16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Rectangle 16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Rectangle 16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Rectangle 17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Rectangle 17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Rectangle 17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tangle 17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7" name="Rectangle 17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8" name="Group 175"/>
            <p:cNvGrpSpPr/>
            <p:nvPr/>
          </p:nvGrpSpPr>
          <p:grpSpPr>
            <a:xfrm>
              <a:off x="6096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30" name="Rectangle 1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Rectangle 1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Rectangle 1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1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 1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ectangle 1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Rectangle 1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Rectangle 1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tangle 1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85"/>
            <p:cNvGrpSpPr/>
            <p:nvPr/>
          </p:nvGrpSpPr>
          <p:grpSpPr>
            <a:xfrm>
              <a:off x="4953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1" name="Rectangle 1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Rectangle 1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angle 1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Rectangle 1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195"/>
            <p:cNvGrpSpPr/>
            <p:nvPr/>
          </p:nvGrpSpPr>
          <p:grpSpPr>
            <a:xfrm>
              <a:off x="5334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12" name="Rectangle 1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Rectangle 1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Rectangle 1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Rectangle 1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Rectangle 2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Rectangle 2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2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2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angle 2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Group 205"/>
            <p:cNvGrpSpPr/>
            <p:nvPr/>
          </p:nvGrpSpPr>
          <p:grpSpPr>
            <a:xfrm>
              <a:off x="5715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03" name="Rectangle 2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Rectangle 2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Rectangle 2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2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2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tangle 2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tangle 2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tangle 2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2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215"/>
            <p:cNvGrpSpPr/>
            <p:nvPr/>
          </p:nvGrpSpPr>
          <p:grpSpPr>
            <a:xfrm>
              <a:off x="6096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94" name="Rectangle 2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2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 2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ctangle 2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ctangle 2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ctangle 2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2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2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tangle 2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225"/>
            <p:cNvGrpSpPr/>
            <p:nvPr/>
          </p:nvGrpSpPr>
          <p:grpSpPr>
            <a:xfrm>
              <a:off x="4953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5" name="Rectangle 2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2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2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ctangle 2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ctangle 2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Rectangle 2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ctangle 2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ctangle 2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Rectangle 2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235"/>
            <p:cNvGrpSpPr/>
            <p:nvPr/>
          </p:nvGrpSpPr>
          <p:grpSpPr>
            <a:xfrm>
              <a:off x="5334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76" name="Rectangle 2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2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2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Rectangle 2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ctangle 2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2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ctangle 2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2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ctangle 2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Group 245"/>
            <p:cNvGrpSpPr/>
            <p:nvPr/>
          </p:nvGrpSpPr>
          <p:grpSpPr>
            <a:xfrm>
              <a:off x="5715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67" name="Rectangle 2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2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2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 2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 2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2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 2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 2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2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" name="Group 255"/>
            <p:cNvGrpSpPr/>
            <p:nvPr/>
          </p:nvGrpSpPr>
          <p:grpSpPr>
            <a:xfrm>
              <a:off x="6096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58" name="Rectangle 2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2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 2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 2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 2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2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2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 2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ctangle 2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TextBox 73"/>
            <p:cNvSpPr txBox="1"/>
            <p:nvPr/>
          </p:nvSpPr>
          <p:spPr>
            <a:xfrm>
              <a:off x="5181600" y="3352800"/>
              <a:ext cx="11430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effectLst>
                    <a:glow rad="228600">
                      <a:schemeClr val="bg1">
                        <a:alpha val="75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Bytes</a:t>
              </a:r>
            </a:p>
          </p:txBody>
        </p:sp>
      </p:grpSp>
      <p:grpSp>
        <p:nvGrpSpPr>
          <p:cNvPr id="238" name="Group 284"/>
          <p:cNvGrpSpPr/>
          <p:nvPr/>
        </p:nvGrpSpPr>
        <p:grpSpPr>
          <a:xfrm>
            <a:off x="5572125" y="5200648"/>
            <a:ext cx="2231701" cy="697823"/>
            <a:chOff x="5905500" y="5791200"/>
            <a:chExt cx="2975601" cy="930430"/>
          </a:xfrm>
        </p:grpSpPr>
        <p:sp>
          <p:nvSpPr>
            <p:cNvPr id="239" name="Left Brace 282"/>
            <p:cNvSpPr/>
            <p:nvPr/>
          </p:nvSpPr>
          <p:spPr>
            <a:xfrm rot="16200000">
              <a:off x="6934200" y="5410200"/>
              <a:ext cx="381000" cy="1143000"/>
            </a:xfrm>
            <a:prstGeom prst="lef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TextBox 283"/>
            <p:cNvSpPr txBox="1"/>
            <p:nvPr/>
          </p:nvSpPr>
          <p:spPr>
            <a:xfrm>
              <a:off x="5905500" y="6270225"/>
              <a:ext cx="2975601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I/O-Memory Interfaces</a:t>
              </a:r>
            </a:p>
          </p:txBody>
        </p:sp>
      </p:grpSp>
      <p:cxnSp>
        <p:nvCxnSpPr>
          <p:cNvPr id="241" name="Straight Arrow Connector 312"/>
          <p:cNvCxnSpPr>
            <a:stCxn id="24" idx="3"/>
          </p:cNvCxnSpPr>
          <p:nvPr/>
        </p:nvCxnSpPr>
        <p:spPr>
          <a:xfrm>
            <a:off x="3449107" y="2457449"/>
            <a:ext cx="1314450" cy="482918"/>
          </a:xfrm>
          <a:prstGeom prst="straightConnector1">
            <a:avLst/>
          </a:prstGeom>
          <a:ln w="12700" cap="flat" cmpd="sng" algn="ctr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TextBox 313"/>
          <p:cNvSpPr txBox="1"/>
          <p:nvPr/>
        </p:nvSpPr>
        <p:spPr>
          <a:xfrm>
            <a:off x="3565523" y="1731477"/>
            <a:ext cx="1159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Processor 0 Memory Accesses</a:t>
            </a:r>
          </a:p>
        </p:txBody>
      </p:sp>
      <p:grpSp>
        <p:nvGrpSpPr>
          <p:cNvPr id="243" name="Group 319"/>
          <p:cNvGrpSpPr/>
          <p:nvPr/>
        </p:nvGrpSpPr>
        <p:grpSpPr>
          <a:xfrm>
            <a:off x="1906057" y="3691487"/>
            <a:ext cx="2837393" cy="2005965"/>
            <a:chOff x="1447800" y="3962400"/>
            <a:chExt cx="3783191" cy="2674620"/>
          </a:xfrm>
        </p:grpSpPr>
        <p:grpSp>
          <p:nvGrpSpPr>
            <p:cNvPr id="244" name="Group 268"/>
            <p:cNvGrpSpPr/>
            <p:nvPr/>
          </p:nvGrpSpPr>
          <p:grpSpPr>
            <a:xfrm>
              <a:off x="1447800" y="3962400"/>
              <a:ext cx="2057400" cy="2674620"/>
              <a:chOff x="609600" y="1676400"/>
              <a:chExt cx="3048000" cy="3962400"/>
            </a:xfrm>
          </p:grpSpPr>
          <p:sp>
            <p:nvSpPr>
              <p:cNvPr id="263" name="Rectangle 306"/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Processor “Core” 2</a:t>
                </a:r>
              </a:p>
            </p:txBody>
          </p:sp>
          <p:sp>
            <p:nvSpPr>
              <p:cNvPr id="264" name="Rectangle 307"/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265" name="Rectangle 308"/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Datapath</a:t>
                </a:r>
              </a:p>
            </p:txBody>
          </p:sp>
          <p:cxnSp>
            <p:nvCxnSpPr>
              <p:cNvPr id="266" name="Straight Arrow Connector 309"/>
              <p:cNvCxnSpPr/>
              <p:nvPr/>
            </p:nvCxnSpPr>
            <p:spPr>
              <a:xfrm rot="5400000">
                <a:off x="1409700" y="2933700"/>
                <a:ext cx="228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310"/>
              <p:cNvCxnSpPr/>
              <p:nvPr/>
            </p:nvCxnSpPr>
            <p:spPr>
              <a:xfrm rot="16200000" flipV="1">
                <a:off x="2553494" y="2932906"/>
                <a:ext cx="228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69"/>
            <p:cNvGrpSpPr/>
            <p:nvPr/>
          </p:nvGrpSpPr>
          <p:grpSpPr>
            <a:xfrm>
              <a:off x="1513414" y="5196840"/>
              <a:ext cx="1855612" cy="1234440"/>
              <a:chOff x="706807" y="3505200"/>
              <a:chExt cx="2749056" cy="1828800"/>
            </a:xfrm>
          </p:grpSpPr>
          <p:sp>
            <p:nvSpPr>
              <p:cNvPr id="248" name="Rectangle 291"/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</a:t>
                </a:r>
              </a:p>
            </p:txBody>
          </p:sp>
          <p:grpSp>
            <p:nvGrpSpPr>
              <p:cNvPr id="249" name="Group 25"/>
              <p:cNvGrpSpPr/>
              <p:nvPr/>
            </p:nvGrpSpPr>
            <p:grpSpPr>
              <a:xfrm>
                <a:off x="706807" y="3857860"/>
                <a:ext cx="2749056" cy="790340"/>
                <a:chOff x="1459572" y="3934060"/>
                <a:chExt cx="1862263" cy="790340"/>
              </a:xfrm>
              <a:solidFill>
                <a:srgbClr val="9BBB59"/>
              </a:solidFill>
            </p:grpSpPr>
            <p:sp>
              <p:nvSpPr>
                <p:cNvPr id="253" name="Rectangle 296"/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4" name="Rectangle 297"/>
                <p:cNvSpPr/>
                <p:nvPr/>
              </p:nvSpPr>
              <p:spPr>
                <a:xfrm>
                  <a:off x="1600199" y="40386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5" name="Rectangle 298"/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6" name="Rectangle 299"/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effectLst>
                      <a:glow rad="101600">
                        <a:schemeClr val="bg1">
                          <a:alpha val="75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Rectangle 300"/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8" name="Rectangle 301"/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9" name="Rectangle 302"/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0" name="Rectangle 303"/>
                <p:cNvSpPr/>
                <p:nvPr/>
              </p:nvSpPr>
              <p:spPr>
                <a:xfrm>
                  <a:off x="1600199" y="4495800"/>
                  <a:ext cx="1600199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1" name="Rectangle 304"/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2" name="TextBox 305"/>
                <p:cNvSpPr txBox="1"/>
                <p:nvPr/>
              </p:nvSpPr>
              <p:spPr>
                <a:xfrm>
                  <a:off x="1459572" y="3934060"/>
                  <a:ext cx="1862263" cy="790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2540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Registers</a:t>
                  </a:r>
                </a:p>
              </p:txBody>
            </p:sp>
          </p:grpSp>
          <p:grpSp>
            <p:nvGrpSpPr>
              <p:cNvPr id="250" name="Group 293"/>
              <p:cNvGrpSpPr/>
              <p:nvPr/>
            </p:nvGrpSpPr>
            <p:grpSpPr>
              <a:xfrm>
                <a:off x="914400" y="4667391"/>
                <a:ext cx="2367430" cy="666609"/>
                <a:chOff x="4572000" y="3371991"/>
                <a:chExt cx="2367430" cy="666609"/>
              </a:xfrm>
            </p:grpSpPr>
            <p:sp>
              <p:nvSpPr>
                <p:cNvPr id="251" name="Trapezoid 294"/>
                <p:cNvSpPr/>
                <p:nvPr/>
              </p:nvSpPr>
              <p:spPr>
                <a:xfrm flipV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TextBox 295"/>
                <p:cNvSpPr txBox="1"/>
                <p:nvPr/>
              </p:nvSpPr>
              <p:spPr>
                <a:xfrm>
                  <a:off x="4572000" y="3371991"/>
                  <a:ext cx="2367430" cy="6079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400" dirty="0">
                      <a:effectLst>
                        <a:glow rad="152400">
                          <a:schemeClr val="bg1">
                            <a:alpha val="75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(ALU)</a:t>
                  </a:r>
                </a:p>
              </p:txBody>
            </p:sp>
          </p:grpSp>
        </p:grpSp>
        <p:cxnSp>
          <p:nvCxnSpPr>
            <p:cNvPr id="246" name="Straight Arrow Connector 314"/>
            <p:cNvCxnSpPr/>
            <p:nvPr/>
          </p:nvCxnSpPr>
          <p:spPr>
            <a:xfrm flipV="1">
              <a:off x="3505200" y="4831617"/>
              <a:ext cx="1725791" cy="883384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315"/>
            <p:cNvSpPr txBox="1"/>
            <p:nvPr/>
          </p:nvSpPr>
          <p:spPr>
            <a:xfrm>
              <a:off x="3662539" y="4024188"/>
              <a:ext cx="152540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Processor 1 Memory Accesses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2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70389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Multiprocessor Execution Model</a:t>
            </a:r>
            <a:endParaRPr lang="en-US" altLang="en-US" b="1" dirty="0">
              <a:solidFill>
                <a:srgbClr val="CC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81000" y="1243694"/>
            <a:ext cx="848783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Each processor (core) executes its own instructions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i="1" u="sng" dirty="0">
                <a:solidFill>
                  <a:srgbClr val="FF0000"/>
                </a:solidFill>
                <a:latin typeface="Arial" panose="020B0604020202020204" pitchFamily="34" charset="0"/>
              </a:rPr>
              <a:t>Separate</a:t>
            </a:r>
            <a:r>
              <a:rPr lang="en-US" altLang="en-US" sz="2400" dirty="0">
                <a:latin typeface="Arial" panose="020B0604020202020204" pitchFamily="34" charset="0"/>
              </a:rPr>
              <a:t> resources (not shared)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 err="1">
                <a:latin typeface="Arial" panose="020B0604020202020204" pitchFamily="34" charset="0"/>
              </a:rPr>
              <a:t>Datapath</a:t>
            </a:r>
            <a:r>
              <a:rPr lang="en-US" altLang="en-US" sz="2000" dirty="0">
                <a:latin typeface="Arial" panose="020B0604020202020204" pitchFamily="34" charset="0"/>
              </a:rPr>
              <a:t> (PC, registers, ALU)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Highest level caches (e.g., 1</a:t>
            </a:r>
            <a:r>
              <a:rPr lang="en-US" altLang="en-US" sz="2000" baseline="30000" dirty="0">
                <a:latin typeface="Arial" panose="020B0604020202020204" pitchFamily="34" charset="0"/>
              </a:rPr>
              <a:t>st</a:t>
            </a:r>
            <a:r>
              <a:rPr lang="en-US" altLang="en-US" sz="2000" dirty="0">
                <a:latin typeface="Arial" panose="020B0604020202020204" pitchFamily="34" charset="0"/>
              </a:rPr>
              <a:t> and 2</a:t>
            </a:r>
            <a:r>
              <a:rPr lang="en-US" altLang="en-US" sz="2000" baseline="30000" dirty="0">
                <a:latin typeface="Arial" panose="020B0604020202020204" pitchFamily="34" charset="0"/>
              </a:rPr>
              <a:t>nd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i="1" u="sng" dirty="0">
                <a:solidFill>
                  <a:srgbClr val="FF0000"/>
                </a:solidFill>
                <a:latin typeface="Arial" panose="020B0604020202020204" pitchFamily="34" charset="0"/>
              </a:rPr>
              <a:t>Shared</a:t>
            </a:r>
            <a:r>
              <a:rPr lang="en-US" altLang="en-US" sz="2400" dirty="0">
                <a:latin typeface="Arial" panose="020B0604020202020204" pitchFamily="34" charset="0"/>
              </a:rPr>
              <a:t> resources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Memory (DRAM)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Often 3</a:t>
            </a:r>
            <a:r>
              <a:rPr lang="en-US" altLang="en-US" sz="2000" baseline="30000" dirty="0">
                <a:latin typeface="Arial" panose="020B0604020202020204" pitchFamily="34" charset="0"/>
              </a:rPr>
              <a:t>rd</a:t>
            </a:r>
            <a:r>
              <a:rPr lang="en-US" altLang="en-US" sz="2000" dirty="0">
                <a:latin typeface="Arial" panose="020B0604020202020204" pitchFamily="34" charset="0"/>
              </a:rPr>
              <a:t> level cache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Often on same silicon chip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But not a requirement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1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Nomenclature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“Multiprocessor Microprocessor”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Multicore processor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E.g., four core CPU (central processing unit)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800" dirty="0">
                <a:latin typeface="Arial" panose="020B0604020202020204" pitchFamily="34" charset="0"/>
              </a:rPr>
              <a:t>Executes four different instruction streams simultaneously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5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26216</TotalTime>
  <Words>3905</Words>
  <Application>Microsoft Office PowerPoint</Application>
  <PresentationFormat>全屏显示(4:3)</PresentationFormat>
  <Paragraphs>901</Paragraphs>
  <Slides>57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ＭＳ Ｐゴシック</vt:lpstr>
      <vt:lpstr>等线</vt:lpstr>
      <vt:lpstr>等线 Light</vt:lpstr>
      <vt:lpstr>Arial</vt:lpstr>
      <vt:lpstr>Calibri</vt:lpstr>
      <vt:lpstr>Calibri Light</vt:lpstr>
      <vt:lpstr>Courier</vt:lpstr>
      <vt:lpstr>Courier New</vt:lpstr>
      <vt:lpstr>Tahoma</vt:lpstr>
      <vt:lpstr>Wingdings</vt:lpstr>
      <vt:lpstr>Office 主题​​</vt:lpstr>
      <vt:lpstr>Image</vt:lpstr>
      <vt:lpstr>计算机组成与系统结构 Computer Organization &amp; 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KJ</dc:creator>
  <cp:lastModifiedBy>Kejie Huang</cp:lastModifiedBy>
  <cp:revision>380</cp:revision>
  <dcterms:created xsi:type="dcterms:W3CDTF">2018-11-06T08:46:54Z</dcterms:created>
  <dcterms:modified xsi:type="dcterms:W3CDTF">2020-02-09T07:56:40Z</dcterms:modified>
</cp:coreProperties>
</file>